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g"/>
  <Override PartName="/ppt/media/image6.jpg" ContentType="image/jpg"/>
  <Override PartName="/ppt/media/image7.jpg" ContentType="image/jpg"/>
  <Override PartName="/ppt/media/image8.jpg" ContentType="image/jpg"/>
  <Override PartName="/ppt/media/image9.jpg" ContentType="image/jpg"/>
  <Override PartName="/ppt/media/image12.jpg" ContentType="image/jp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9"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D281C-F70C-29E0-63AA-09BE1D1E5677}" name="Thomas Hyde" initials="TH" userId="S::mptrh@tsrh.org::2758255a-6216-48f9-aaa3-47e1ba6ea2be" providerId="AD"/>
  <p188:author id="{95FFCD39-D07A-558B-24E3-B724F2AAB47A}" name="Omair Muzaffar" initials="OM" userId="S::sr205623@tsrh.org::b2326be6-1108-4c69-bdb4-6dde1cf64cc0" providerId="AD"/>
  <p188:author id="{372780D5-48B7-0419-24D2-904CE04238AC}" name="Brandee Schmidt" initials="BS" userId="S::acbds@tsrh.org::aeeefc9c-1745-404c-b022-d816830058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726"/>
  </p:normalViewPr>
  <p:slideViewPr>
    <p:cSldViewPr snapToGrid="0">
      <p:cViewPr varScale="1">
        <p:scale>
          <a:sx n="120" d="100"/>
          <a:sy n="120" d="100"/>
        </p:scale>
        <p:origin x="9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C2E52-D699-5646-A8B2-9613C5E2B0C3}" type="datetimeFigureOut">
              <a:rPr lang="en-US" smtClean="0"/>
              <a:t>4/10/25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ADA5B-8768-DD4C-A803-8C7C3B483BC6}" type="slidenum">
              <a:rPr lang="en-US" smtClean="0"/>
              <a:t>‹#›</a:t>
            </a:fld>
            <a:endParaRPr lang="en-US"/>
          </a:p>
        </p:txBody>
      </p:sp>
    </p:spTree>
    <p:extLst>
      <p:ext uri="{BB962C8B-B14F-4D97-AF65-F5344CB8AC3E}">
        <p14:creationId xmlns:p14="http://schemas.microsoft.com/office/powerpoint/2010/main" val="230836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7DE16-50A0-3843-BC79-27ACCEC5B450}" type="slidenum">
              <a:rPr lang="en-US" smtClean="0"/>
              <a:t>1</a:t>
            </a:fld>
            <a:endParaRPr lang="en-US"/>
          </a:p>
        </p:txBody>
      </p:sp>
    </p:spTree>
    <p:extLst>
      <p:ext uri="{BB962C8B-B14F-4D97-AF65-F5344CB8AC3E}">
        <p14:creationId xmlns:p14="http://schemas.microsoft.com/office/powerpoint/2010/main" val="175081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02C6-227A-0E9B-6F7A-B33D17CD78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4CD8E-6954-5458-7F21-ECCD1D76C2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BB2AE-D868-4466-0F1E-DD2D9082D60E}"/>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5" name="Footer Placeholder 4">
            <a:extLst>
              <a:ext uri="{FF2B5EF4-FFF2-40B4-BE49-F238E27FC236}">
                <a16:creationId xmlns:a16="http://schemas.microsoft.com/office/drawing/2014/main" id="{C7BBCF52-1265-0A62-7837-F11D4FC72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5C1E5-379F-F298-752C-0152A6DC03AA}"/>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223901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9E24-6B08-917D-51CE-B8F2A6157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B9EB83-F258-B91E-7B77-D11D9B82E6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8498E-8821-B918-6FDF-A0331A79215A}"/>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5" name="Footer Placeholder 4">
            <a:extLst>
              <a:ext uri="{FF2B5EF4-FFF2-40B4-BE49-F238E27FC236}">
                <a16:creationId xmlns:a16="http://schemas.microsoft.com/office/drawing/2014/main" id="{5B27A228-F5F0-DDE7-F3D0-3AF726E5D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03BB6-30E3-04B9-59EF-DCBF5F164FD4}"/>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22941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7368C-FDA8-F15E-0D16-B5B93BD22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86B894-2A37-F2CB-D198-578DF76DFC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728AA-60B0-36A0-9B52-C300A89B278D}"/>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5" name="Footer Placeholder 4">
            <a:extLst>
              <a:ext uri="{FF2B5EF4-FFF2-40B4-BE49-F238E27FC236}">
                <a16:creationId xmlns:a16="http://schemas.microsoft.com/office/drawing/2014/main" id="{EA716CCD-5520-B5F2-243B-C3EBA6940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F0D38-8B44-26B8-BF51-8BF5096A320E}"/>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156150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AA5C-B57B-1BB9-B83E-AA2654F4E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6A483-41D3-BFF6-7EC2-F53211580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5C7BA-0CAD-1409-AC9D-7A09FBA73515}"/>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5" name="Footer Placeholder 4">
            <a:extLst>
              <a:ext uri="{FF2B5EF4-FFF2-40B4-BE49-F238E27FC236}">
                <a16:creationId xmlns:a16="http://schemas.microsoft.com/office/drawing/2014/main" id="{D7B8B8D1-3F70-A086-6CA8-71EEEB587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D96AC-0D27-80E7-9255-7FF298D39BFE}"/>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336026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7891-DBFE-CD3F-4E2E-4280095A8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885BA5-36E3-7AC8-5667-93423AE0D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2A0ED-9AE6-0285-ADD7-721B28F1BFEE}"/>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5" name="Footer Placeholder 4">
            <a:extLst>
              <a:ext uri="{FF2B5EF4-FFF2-40B4-BE49-F238E27FC236}">
                <a16:creationId xmlns:a16="http://schemas.microsoft.com/office/drawing/2014/main" id="{4900EFC6-E7D0-5480-42BE-0658176FA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AFD92-930E-67A0-776A-B4DB4F217DAB}"/>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304079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3F4D-BAF3-5594-83E0-D5B7785D5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CBEBA0-6ACB-A542-A3E2-BC39ADC47D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17032-09A3-1709-5C6B-150BD0403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E45066-91F8-3D72-B62E-01839C20F384}"/>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6" name="Footer Placeholder 5">
            <a:extLst>
              <a:ext uri="{FF2B5EF4-FFF2-40B4-BE49-F238E27FC236}">
                <a16:creationId xmlns:a16="http://schemas.microsoft.com/office/drawing/2014/main" id="{2034EDB8-9731-72E0-BD56-62661743B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96F20-683C-27F5-6AC4-40F65C2972F4}"/>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242355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7CE2-D6AA-16DC-CF0C-DA78C54A74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C9D4FF-CECA-6392-1D32-F3F72488A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6D933-B068-AAD6-986B-4B593F6D0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E8A4A0-D866-F3E0-0682-FD4FF71F5E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4528F-FD39-2289-9337-80B68EAB1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DAA7D-DE04-15BC-7795-57B4C930D39D}"/>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8" name="Footer Placeholder 7">
            <a:extLst>
              <a:ext uri="{FF2B5EF4-FFF2-40B4-BE49-F238E27FC236}">
                <a16:creationId xmlns:a16="http://schemas.microsoft.com/office/drawing/2014/main" id="{FC455648-7650-56EA-3386-665916EA4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F9DA65-DC8C-11C0-AF1F-A3E68D955B96}"/>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408825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7629-2786-E446-6698-2489D2C8E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AD26D-C9A8-23F4-04DC-C667E3F6EF0D}"/>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4" name="Footer Placeholder 3">
            <a:extLst>
              <a:ext uri="{FF2B5EF4-FFF2-40B4-BE49-F238E27FC236}">
                <a16:creationId xmlns:a16="http://schemas.microsoft.com/office/drawing/2014/main" id="{29A2952B-E8C5-8FF2-158C-36377378DF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B87564-CD2C-D89C-DC10-6157852F8C1D}"/>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198241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B3E7-F5EA-9A9E-B925-2F0362DFBC34}"/>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3" name="Footer Placeholder 2">
            <a:extLst>
              <a:ext uri="{FF2B5EF4-FFF2-40B4-BE49-F238E27FC236}">
                <a16:creationId xmlns:a16="http://schemas.microsoft.com/office/drawing/2014/main" id="{03F086FB-5CEF-E8BE-DE63-363CCC56B8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738A0-8389-237A-AC06-6F4AFCE18CCA}"/>
              </a:ext>
            </a:extLst>
          </p:cNvPr>
          <p:cNvSpPr>
            <a:spLocks noGrp="1"/>
          </p:cNvSpPr>
          <p:nvPr>
            <p:ph type="sldNum" sz="quarter" idx="12"/>
          </p:nvPr>
        </p:nvSpPr>
        <p:spPr/>
        <p:txBody>
          <a:bodyPr/>
          <a:lstStyle/>
          <a:p>
            <a:fld id="{8A045299-93A7-194C-A2D3-8B89396687B0}" type="slidenum">
              <a:rPr lang="en-US" smtClean="0"/>
              <a:t>‹#›</a:t>
            </a:fld>
            <a:endParaRPr lang="en-US"/>
          </a:p>
        </p:txBody>
      </p:sp>
      <p:cxnSp>
        <p:nvCxnSpPr>
          <p:cNvPr id="9" name="Straight Connector 8">
            <a:extLst>
              <a:ext uri="{FF2B5EF4-FFF2-40B4-BE49-F238E27FC236}">
                <a16:creationId xmlns:a16="http://schemas.microsoft.com/office/drawing/2014/main" id="{3E63023F-F832-D580-1C20-CCCBE54F884C}"/>
              </a:ext>
            </a:extLst>
          </p:cNvPr>
          <p:cNvCxnSpPr/>
          <p:nvPr userDrawn="1"/>
        </p:nvCxnSpPr>
        <p:spPr>
          <a:xfrm flipH="1">
            <a:off x="114300" y="1360714"/>
            <a:ext cx="11963400" cy="0"/>
          </a:xfrm>
          <a:prstGeom prst="line">
            <a:avLst/>
          </a:prstGeom>
          <a:ln w="19050">
            <a:solidFill>
              <a:srgbClr val="0032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77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EA7F-6D26-AE6F-59AD-90A5E4E58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35D75D-A512-C8CE-2CE0-F67D9828E9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47EC80-C677-160C-C198-1BD75BBBB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658C2-BAED-EFBE-46E9-D840A83417DD}"/>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6" name="Footer Placeholder 5">
            <a:extLst>
              <a:ext uri="{FF2B5EF4-FFF2-40B4-BE49-F238E27FC236}">
                <a16:creationId xmlns:a16="http://schemas.microsoft.com/office/drawing/2014/main" id="{A97CCB9E-4C40-ADFC-213E-EEFDAA3D6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1D826-B20F-2CA2-1817-AE73B730746D}"/>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29605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2E29-5519-1337-6EB8-DFDE8BC34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BE6BD-C3D3-3219-E3E7-338BB2A32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27CE4A-A256-4472-E1EE-C49AF2B49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328D6-A433-AD09-C2B2-B68F809F74A2}"/>
              </a:ext>
            </a:extLst>
          </p:cNvPr>
          <p:cNvSpPr>
            <a:spLocks noGrp="1"/>
          </p:cNvSpPr>
          <p:nvPr>
            <p:ph type="dt" sz="half" idx="10"/>
          </p:nvPr>
        </p:nvSpPr>
        <p:spPr/>
        <p:txBody>
          <a:bodyPr/>
          <a:lstStyle/>
          <a:p>
            <a:fld id="{3F49A9F6-9088-5443-AFF3-8974919A3E63}" type="datetimeFigureOut">
              <a:rPr lang="en-US" smtClean="0"/>
              <a:t>4/10/25</a:t>
            </a:fld>
            <a:endParaRPr lang="en-US"/>
          </a:p>
        </p:txBody>
      </p:sp>
      <p:sp>
        <p:nvSpPr>
          <p:cNvPr id="6" name="Footer Placeholder 5">
            <a:extLst>
              <a:ext uri="{FF2B5EF4-FFF2-40B4-BE49-F238E27FC236}">
                <a16:creationId xmlns:a16="http://schemas.microsoft.com/office/drawing/2014/main" id="{20E87631-DB75-E332-577C-46DB5C8B9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F0D04-E9CD-C5C6-19C2-2AF41BBEC888}"/>
              </a:ext>
            </a:extLst>
          </p:cNvPr>
          <p:cNvSpPr>
            <a:spLocks noGrp="1"/>
          </p:cNvSpPr>
          <p:nvPr>
            <p:ph type="sldNum" sz="quarter" idx="12"/>
          </p:nvPr>
        </p:nvSpPr>
        <p:spPr/>
        <p:txBody>
          <a:bodyPr/>
          <a:lstStyle/>
          <a:p>
            <a:fld id="{8A045299-93A7-194C-A2D3-8B89396687B0}" type="slidenum">
              <a:rPr lang="en-US" smtClean="0"/>
              <a:t>‹#›</a:t>
            </a:fld>
            <a:endParaRPr lang="en-US"/>
          </a:p>
        </p:txBody>
      </p:sp>
    </p:spTree>
    <p:extLst>
      <p:ext uri="{BB962C8B-B14F-4D97-AF65-F5344CB8AC3E}">
        <p14:creationId xmlns:p14="http://schemas.microsoft.com/office/powerpoint/2010/main" val="26263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31335-606D-F310-0C59-0D3AF67F6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4EC6EB-E27D-2A7C-CAD4-2D13486A1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C57FE5-2A19-2620-FFD3-0CD0B64E6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9A9F6-9088-5443-AFF3-8974919A3E63}" type="datetimeFigureOut">
              <a:rPr lang="en-US" smtClean="0"/>
              <a:t>4/10/25</a:t>
            </a:fld>
            <a:endParaRPr lang="en-US"/>
          </a:p>
        </p:txBody>
      </p:sp>
      <p:sp>
        <p:nvSpPr>
          <p:cNvPr id="5" name="Footer Placeholder 4">
            <a:extLst>
              <a:ext uri="{FF2B5EF4-FFF2-40B4-BE49-F238E27FC236}">
                <a16:creationId xmlns:a16="http://schemas.microsoft.com/office/drawing/2014/main" id="{AFB6298C-6A18-CBE1-8971-11C4A410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172A86-DB7B-8CC1-97FD-9B1C0124E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5299-93A7-194C-A2D3-8B89396687B0}" type="slidenum">
              <a:rPr lang="en-US" smtClean="0"/>
              <a:t>‹#›</a:t>
            </a:fld>
            <a:endParaRPr lang="en-US"/>
          </a:p>
        </p:txBody>
      </p:sp>
      <p:grpSp>
        <p:nvGrpSpPr>
          <p:cNvPr id="10" name="Group 9">
            <a:extLst>
              <a:ext uri="{FF2B5EF4-FFF2-40B4-BE49-F238E27FC236}">
                <a16:creationId xmlns:a16="http://schemas.microsoft.com/office/drawing/2014/main" id="{F9CC19E5-E5A5-0ACA-9D0B-49C77928A71C}"/>
              </a:ext>
            </a:extLst>
          </p:cNvPr>
          <p:cNvGrpSpPr/>
          <p:nvPr userDrawn="1"/>
        </p:nvGrpSpPr>
        <p:grpSpPr>
          <a:xfrm>
            <a:off x="10395857" y="280335"/>
            <a:ext cx="1469570" cy="1016024"/>
            <a:chOff x="45432486" y="3448214"/>
            <a:chExt cx="3223288" cy="2228502"/>
          </a:xfrm>
        </p:grpSpPr>
        <p:pic>
          <p:nvPicPr>
            <p:cNvPr id="11" name="Picture 10">
              <a:extLst>
                <a:ext uri="{FF2B5EF4-FFF2-40B4-BE49-F238E27FC236}">
                  <a16:creationId xmlns:a16="http://schemas.microsoft.com/office/drawing/2014/main" id="{5BFDC4A0-A58B-9D1E-1BC4-928376587CF8}"/>
                </a:ext>
              </a:extLst>
            </p:cNvPr>
            <p:cNvPicPr>
              <a:picLocks noChangeAspect="1"/>
            </p:cNvPicPr>
            <p:nvPr/>
          </p:nvPicPr>
          <p:blipFill>
            <a:blip r:embed="rId13"/>
            <a:srcRect/>
            <a:stretch/>
          </p:blipFill>
          <p:spPr>
            <a:xfrm>
              <a:off x="45828565" y="3448214"/>
              <a:ext cx="2530402" cy="1052468"/>
            </a:xfrm>
            <a:prstGeom prst="rect">
              <a:avLst/>
            </a:prstGeom>
          </p:spPr>
        </p:pic>
        <p:pic>
          <p:nvPicPr>
            <p:cNvPr id="12" name="Picture 11">
              <a:extLst>
                <a:ext uri="{FF2B5EF4-FFF2-40B4-BE49-F238E27FC236}">
                  <a16:creationId xmlns:a16="http://schemas.microsoft.com/office/drawing/2014/main" id="{A3F3C771-8119-2FE1-DCF5-0BD5DE66A80A}"/>
                </a:ext>
              </a:extLst>
            </p:cNvPr>
            <p:cNvPicPr>
              <a:picLocks noChangeAspect="1"/>
            </p:cNvPicPr>
            <p:nvPr/>
          </p:nvPicPr>
          <p:blipFill>
            <a:blip r:embed="rId14"/>
            <a:stretch>
              <a:fillRect/>
            </a:stretch>
          </p:blipFill>
          <p:spPr>
            <a:xfrm>
              <a:off x="45432486" y="4698374"/>
              <a:ext cx="3223288" cy="978342"/>
            </a:xfrm>
            <a:prstGeom prst="rect">
              <a:avLst/>
            </a:prstGeom>
          </p:spPr>
        </p:pic>
      </p:grpSp>
    </p:spTree>
    <p:extLst>
      <p:ext uri="{BB962C8B-B14F-4D97-AF65-F5344CB8AC3E}">
        <p14:creationId xmlns:p14="http://schemas.microsoft.com/office/powerpoint/2010/main" val="1665597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mailto:bdriscol@luriechildrens.org" TargetMode="External"/><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2.jpg"/><Relationship Id="rId5" Type="http://schemas.openxmlformats.org/officeDocument/2006/relationships/image" Target="../media/image7.jp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B06380-C297-24BE-D59B-9743EDD884E6}"/>
              </a:ext>
            </a:extLst>
          </p:cNvPr>
          <p:cNvSpPr/>
          <p:nvPr/>
        </p:nvSpPr>
        <p:spPr>
          <a:xfrm>
            <a:off x="103092" y="1373614"/>
            <a:ext cx="3816905" cy="194845"/>
          </a:xfrm>
          <a:prstGeom prst="rect">
            <a:avLst/>
          </a:prstGeom>
          <a:solidFill>
            <a:srgbClr val="0032A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7" rtlCol="0" anchor="ctr"/>
          <a:lstStyle/>
          <a:p>
            <a:r>
              <a:rPr lang="en-US" sz="1200" spc="85" dirty="0">
                <a:latin typeface="Museo Sans 700" panose="02000000000000000000" pitchFamily="2" charset="77"/>
              </a:rPr>
              <a:t>INTRODUCTION </a:t>
            </a:r>
          </a:p>
        </p:txBody>
      </p:sp>
      <p:sp>
        <p:nvSpPr>
          <p:cNvPr id="19" name="Rectangle 18">
            <a:extLst>
              <a:ext uri="{FF2B5EF4-FFF2-40B4-BE49-F238E27FC236}">
                <a16:creationId xmlns:a16="http://schemas.microsoft.com/office/drawing/2014/main" id="{698AC4E6-2B38-9E36-C0C5-76E1B4E0069B}"/>
              </a:ext>
            </a:extLst>
          </p:cNvPr>
          <p:cNvSpPr/>
          <p:nvPr/>
        </p:nvSpPr>
        <p:spPr>
          <a:xfrm>
            <a:off x="130523" y="3914294"/>
            <a:ext cx="3815228" cy="194845"/>
          </a:xfrm>
          <a:prstGeom prst="rect">
            <a:avLst/>
          </a:prstGeom>
          <a:solidFill>
            <a:srgbClr val="0032A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7" rtlCol="0" anchor="ctr"/>
          <a:lstStyle/>
          <a:p>
            <a:r>
              <a:rPr lang="en-US" sz="1200" spc="85" dirty="0">
                <a:latin typeface="Museo Sans 700" panose="02000000000000000000" pitchFamily="2" charset="77"/>
              </a:rPr>
              <a:t>RESULTS </a:t>
            </a:r>
          </a:p>
        </p:txBody>
      </p:sp>
      <p:sp>
        <p:nvSpPr>
          <p:cNvPr id="21" name="TextBox 20">
            <a:extLst>
              <a:ext uri="{FF2B5EF4-FFF2-40B4-BE49-F238E27FC236}">
                <a16:creationId xmlns:a16="http://schemas.microsoft.com/office/drawing/2014/main" id="{1E651E00-7C43-1EB9-7868-25D5538981C7}"/>
              </a:ext>
            </a:extLst>
          </p:cNvPr>
          <p:cNvSpPr txBox="1"/>
          <p:nvPr/>
        </p:nvSpPr>
        <p:spPr>
          <a:xfrm>
            <a:off x="103092" y="1585170"/>
            <a:ext cx="3816905" cy="821317"/>
          </a:xfrm>
          <a:prstGeom prst="rect">
            <a:avLst/>
          </a:prstGeom>
          <a:noFill/>
        </p:spPr>
        <p:txBody>
          <a:bodyPr wrap="square" lIns="25976" tIns="12987" rIns="25976" bIns="12987" rtlCol="0" anchor="t">
            <a:spAutoFit/>
          </a:bodyPr>
          <a:lstStyle/>
          <a:p>
            <a:pPr>
              <a:spcBef>
                <a:spcPts val="170"/>
              </a:spcBef>
            </a:pPr>
            <a:r>
              <a:rPr lang="en-US" sz="1000" dirty="0">
                <a:latin typeface="Museo Sans 300" panose="02000000000000000000" pitchFamily="2" charset="77"/>
                <a:ea typeface="+mn-lt"/>
                <a:cs typeface="+mn-lt"/>
              </a:rPr>
              <a:t>The few studies evaluating brace treatment outcomes specific to boys have found inferior results. The effectiveness of nighttime Providence bracing in boys with idiopathic scoliosis (IS) is unknown. The purpose is to evaluate the effectiveness of nighttime brace treatment in boys with IS compared to girls.</a:t>
            </a:r>
          </a:p>
        </p:txBody>
      </p:sp>
      <p:sp>
        <p:nvSpPr>
          <p:cNvPr id="23" name="Rectangle 22">
            <a:extLst>
              <a:ext uri="{FF2B5EF4-FFF2-40B4-BE49-F238E27FC236}">
                <a16:creationId xmlns:a16="http://schemas.microsoft.com/office/drawing/2014/main" id="{FE2D7A9E-68C1-BF28-7006-EB9597BA2DA1}"/>
              </a:ext>
            </a:extLst>
          </p:cNvPr>
          <p:cNvSpPr/>
          <p:nvPr/>
        </p:nvSpPr>
        <p:spPr>
          <a:xfrm>
            <a:off x="7960341" y="1385304"/>
            <a:ext cx="3815228" cy="194845"/>
          </a:xfrm>
          <a:prstGeom prst="rect">
            <a:avLst/>
          </a:prstGeom>
          <a:solidFill>
            <a:srgbClr val="0032A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7" rtlCol="0" anchor="ctr"/>
          <a:lstStyle/>
          <a:p>
            <a:r>
              <a:rPr lang="en-US" sz="1200" spc="85" dirty="0">
                <a:latin typeface="Museo Sans 700" panose="02000000000000000000" pitchFamily="2" charset="77"/>
              </a:rPr>
              <a:t>CONCLUSIONS </a:t>
            </a:r>
          </a:p>
        </p:txBody>
      </p:sp>
      <p:sp>
        <p:nvSpPr>
          <p:cNvPr id="24" name="Rectangle 23">
            <a:extLst>
              <a:ext uri="{FF2B5EF4-FFF2-40B4-BE49-F238E27FC236}">
                <a16:creationId xmlns:a16="http://schemas.microsoft.com/office/drawing/2014/main" id="{2439A2AB-1D08-DE96-7103-DCADCB60D50E}"/>
              </a:ext>
            </a:extLst>
          </p:cNvPr>
          <p:cNvSpPr/>
          <p:nvPr/>
        </p:nvSpPr>
        <p:spPr>
          <a:xfrm>
            <a:off x="103092" y="2406487"/>
            <a:ext cx="3816905" cy="194845"/>
          </a:xfrm>
          <a:prstGeom prst="rect">
            <a:avLst/>
          </a:prstGeom>
          <a:solidFill>
            <a:srgbClr val="0032A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7" rtlCol="0" anchor="ctr"/>
          <a:lstStyle/>
          <a:p>
            <a:r>
              <a:rPr lang="en-US" sz="1200" spc="85" dirty="0">
                <a:latin typeface="Museo Sans 700" panose="02000000000000000000" pitchFamily="2" charset="77"/>
              </a:rPr>
              <a:t>METHODS </a:t>
            </a:r>
          </a:p>
        </p:txBody>
      </p:sp>
      <p:sp>
        <p:nvSpPr>
          <p:cNvPr id="25" name="Rectangle 24">
            <a:extLst>
              <a:ext uri="{FF2B5EF4-FFF2-40B4-BE49-F238E27FC236}">
                <a16:creationId xmlns:a16="http://schemas.microsoft.com/office/drawing/2014/main" id="{D331258B-0B55-2C8D-FD51-4E59C19ACAB5}"/>
              </a:ext>
            </a:extLst>
          </p:cNvPr>
          <p:cNvSpPr/>
          <p:nvPr/>
        </p:nvSpPr>
        <p:spPr>
          <a:xfrm>
            <a:off x="7960341" y="2271542"/>
            <a:ext cx="3815228" cy="194845"/>
          </a:xfrm>
          <a:prstGeom prst="rect">
            <a:avLst/>
          </a:prstGeom>
          <a:solidFill>
            <a:srgbClr val="0032A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7" rtlCol="0" anchor="ctr"/>
          <a:lstStyle/>
          <a:p>
            <a:r>
              <a:rPr lang="en-US" sz="1200" spc="85" dirty="0">
                <a:latin typeface="Museo Sans 700" panose="02000000000000000000" pitchFamily="2" charset="77"/>
              </a:rPr>
              <a:t>SIGNIFICANCE</a:t>
            </a:r>
          </a:p>
        </p:txBody>
      </p:sp>
      <p:sp>
        <p:nvSpPr>
          <p:cNvPr id="32" name="TextBox 31">
            <a:extLst>
              <a:ext uri="{FF2B5EF4-FFF2-40B4-BE49-F238E27FC236}">
                <a16:creationId xmlns:a16="http://schemas.microsoft.com/office/drawing/2014/main" id="{56DD8BDC-1714-5992-1246-0E034B3C7148}"/>
              </a:ext>
            </a:extLst>
          </p:cNvPr>
          <p:cNvSpPr txBox="1"/>
          <p:nvPr/>
        </p:nvSpPr>
        <p:spPr>
          <a:xfrm>
            <a:off x="103093" y="184855"/>
            <a:ext cx="11930951" cy="334006"/>
          </a:xfrm>
          <a:prstGeom prst="rect">
            <a:avLst/>
          </a:prstGeom>
          <a:noFill/>
        </p:spPr>
        <p:txBody>
          <a:bodyPr wrap="square" lIns="25976" tIns="12988" rIns="25976" bIns="12988" rtlCol="0" anchor="t">
            <a:spAutoFit/>
          </a:bodyPr>
          <a:lstStyle>
            <a:defPPr>
              <a:defRPr lang="en-US"/>
            </a:defPPr>
            <a:lvl1pPr defTabSz="457200">
              <a:defRPr sz="4800" b="1">
                <a:solidFill>
                  <a:srgbClr val="0032A0"/>
                </a:solidFill>
                <a:effectLst/>
                <a:latin typeface="Museo Sans 700"/>
                <a:ea typeface="Times New Roman" panose="02020603050405020304" pitchFamily="18" charset="0"/>
                <a:cs typeface="Times New Roman"/>
              </a:defRPr>
            </a:lvl1pPr>
            <a:lvl2pPr marL="457200" defTabSz="457200">
              <a:defRPr sz="1800"/>
            </a:lvl2pPr>
            <a:lvl3pPr marL="914400" defTabSz="457200">
              <a:defRPr sz="1800"/>
            </a:lvl3pPr>
            <a:lvl4pPr marL="1371600" defTabSz="457200">
              <a:defRPr sz="1800"/>
            </a:lvl4pPr>
            <a:lvl5pPr marL="1828800" defTabSz="457200">
              <a:defRPr sz="1800"/>
            </a:lvl5pPr>
            <a:lvl6pPr marL="2286000" defTabSz="457200">
              <a:defRPr sz="1800"/>
            </a:lvl6pPr>
            <a:lvl7pPr marL="2743200" defTabSz="457200">
              <a:defRPr sz="1800"/>
            </a:lvl7pPr>
            <a:lvl8pPr marL="3200400" defTabSz="457200">
              <a:defRPr sz="1800"/>
            </a:lvl8pPr>
            <a:lvl9pPr marL="3657600" defTabSz="457200">
              <a:defRPr sz="1800"/>
            </a:lvl9pPr>
          </a:lstStyle>
          <a:p>
            <a:r>
              <a:rPr lang="en-US" sz="2000" b="0" dirty="0">
                <a:latin typeface="Museo Sans 700" panose="02000000000000000000" pitchFamily="2" charset="77"/>
              </a:rPr>
              <a:t>Boys with Idiopathic Scoliosis Treated with Nighttime Bracing Have Similar Outcomes to Girls</a:t>
            </a:r>
          </a:p>
        </p:txBody>
      </p:sp>
      <p:sp>
        <p:nvSpPr>
          <p:cNvPr id="33" name="TextBox 32">
            <a:extLst>
              <a:ext uri="{FF2B5EF4-FFF2-40B4-BE49-F238E27FC236}">
                <a16:creationId xmlns:a16="http://schemas.microsoft.com/office/drawing/2014/main" id="{A9973C2B-B737-2F4A-316C-E3F2F3138864}"/>
              </a:ext>
            </a:extLst>
          </p:cNvPr>
          <p:cNvSpPr txBox="1"/>
          <p:nvPr/>
        </p:nvSpPr>
        <p:spPr>
          <a:xfrm>
            <a:off x="130525" y="564651"/>
            <a:ext cx="11930950" cy="241673"/>
          </a:xfrm>
          <a:prstGeom prst="rect">
            <a:avLst/>
          </a:prstGeom>
          <a:noFill/>
        </p:spPr>
        <p:txBody>
          <a:bodyPr wrap="square" lIns="25976" tIns="12988" rIns="25976" bIns="12988" rtlCol="0" anchor="t">
            <a:spAutoFit/>
          </a:bodyPr>
          <a:lstStyle/>
          <a:p>
            <a:r>
              <a:rPr lang="en-US" sz="1400" dirty="0">
                <a:latin typeface="Museo Sans 500"/>
              </a:rPr>
              <a:t>Authors: Karina Zapata, Dan Sucato, James McGinley, Kara Davis, </a:t>
            </a:r>
            <a:r>
              <a:rPr lang="en-US" sz="1400" dirty="0" err="1">
                <a:latin typeface="Museo Sans 500"/>
              </a:rPr>
              <a:t>ChanHee</a:t>
            </a:r>
            <a:r>
              <a:rPr lang="en-US" sz="1400" dirty="0">
                <a:latin typeface="Museo Sans 500"/>
              </a:rPr>
              <a:t> Jo, Megan Johnson</a:t>
            </a:r>
            <a:endParaRPr lang="en-US" sz="1400" dirty="0">
              <a:latin typeface="Museo Sans 500" panose="02000000000000000000" pitchFamily="2" charset="77"/>
            </a:endParaRPr>
          </a:p>
        </p:txBody>
      </p:sp>
      <p:sp>
        <p:nvSpPr>
          <p:cNvPr id="34" name="TextBox 33">
            <a:extLst>
              <a:ext uri="{FF2B5EF4-FFF2-40B4-BE49-F238E27FC236}">
                <a16:creationId xmlns:a16="http://schemas.microsoft.com/office/drawing/2014/main" id="{3BFCE071-3A91-52D3-75F0-5AB80B9014E5}"/>
              </a:ext>
            </a:extLst>
          </p:cNvPr>
          <p:cNvSpPr txBox="1"/>
          <p:nvPr/>
        </p:nvSpPr>
        <p:spPr>
          <a:xfrm>
            <a:off x="130523" y="823615"/>
            <a:ext cx="11930951" cy="194866"/>
          </a:xfrm>
          <a:prstGeom prst="rect">
            <a:avLst/>
          </a:prstGeom>
          <a:noFill/>
        </p:spPr>
        <p:txBody>
          <a:bodyPr wrap="square" lIns="25976" tIns="12988" rIns="25976" bIns="12988" rtlCol="0" anchor="t">
            <a:spAutoFit/>
          </a:bodyPr>
          <a:lstStyle/>
          <a:p>
            <a:r>
              <a:rPr lang="en-US" sz="1100" dirty="0">
                <a:solidFill>
                  <a:srgbClr val="000000"/>
                </a:solidFill>
                <a:latin typeface="Museo Sans 500"/>
              </a:rPr>
              <a:t>Scottish Rite for Children, Dallas, Texas, USA</a:t>
            </a:r>
            <a:endParaRPr lang="en-US" sz="1100" baseline="30000" dirty="0">
              <a:latin typeface="Museo Sans 500"/>
            </a:endParaRPr>
          </a:p>
        </p:txBody>
      </p:sp>
      <p:sp>
        <p:nvSpPr>
          <p:cNvPr id="12" name="TextBox 11">
            <a:extLst>
              <a:ext uri="{FF2B5EF4-FFF2-40B4-BE49-F238E27FC236}">
                <a16:creationId xmlns:a16="http://schemas.microsoft.com/office/drawing/2014/main" id="{9EE76165-1472-C6DD-E26F-6A2B7FE9DDD3}"/>
              </a:ext>
            </a:extLst>
          </p:cNvPr>
          <p:cNvSpPr txBox="1"/>
          <p:nvPr/>
        </p:nvSpPr>
        <p:spPr>
          <a:xfrm>
            <a:off x="103092" y="2601332"/>
            <a:ext cx="3816905" cy="1257334"/>
          </a:xfrm>
          <a:prstGeom prst="rect">
            <a:avLst/>
          </a:prstGeom>
          <a:noFill/>
        </p:spPr>
        <p:txBody>
          <a:bodyPr wrap="square" lIns="25976" tIns="12987" rIns="25976" bIns="12987" rtlCol="0" anchor="t">
            <a:spAutoFit/>
          </a:bodyPr>
          <a:lstStyle/>
          <a:p>
            <a:pPr>
              <a:spcBef>
                <a:spcPts val="170"/>
              </a:spcBef>
            </a:pPr>
            <a:r>
              <a:rPr lang="en-US" sz="1000" dirty="0">
                <a:latin typeface="Museo Sans 300" panose="02000000000000000000" pitchFamily="2" charset="77"/>
                <a:ea typeface="+mn-lt"/>
                <a:cs typeface="+mn-lt"/>
              </a:rPr>
              <a:t> 306 children (65 boys, 241 girls) with IS ages 10-16 years, Risser stages 0 to 2, major curves 15° to 40° with predominantly thoracolumbar (TL)/lumbar (L) curves treated with Providence nighttime braces prescribed ≥8 hours per night were retrospectively reviewed until either skeletal maturity or surgery. Brace adherence was measured using </a:t>
            </a:r>
            <a:r>
              <a:rPr lang="en-US" sz="1000" dirty="0" err="1">
                <a:latin typeface="Museo Sans 300" panose="02000000000000000000" pitchFamily="2" charset="77"/>
                <a:ea typeface="+mn-lt"/>
                <a:cs typeface="+mn-lt"/>
              </a:rPr>
              <a:t>iButton</a:t>
            </a:r>
            <a:r>
              <a:rPr lang="en-US" sz="1000" dirty="0">
                <a:latin typeface="Museo Sans 300" panose="02000000000000000000" pitchFamily="2" charset="77"/>
                <a:ea typeface="+mn-lt"/>
                <a:cs typeface="+mn-lt"/>
              </a:rPr>
              <a:t> temperature sensors at brace discharge (n=242). Brace outcomes included curve progression ≥6° and progression to surgery among boys versus girls and curves &lt;25°, ≥25°, thoracic, and TL/L curves.</a:t>
            </a:r>
          </a:p>
        </p:txBody>
      </p:sp>
      <p:sp>
        <p:nvSpPr>
          <p:cNvPr id="13" name="TextBox 12">
            <a:extLst>
              <a:ext uri="{FF2B5EF4-FFF2-40B4-BE49-F238E27FC236}">
                <a16:creationId xmlns:a16="http://schemas.microsoft.com/office/drawing/2014/main" id="{A67D8583-98FD-08B7-DFEC-D19A5115AA97}"/>
              </a:ext>
            </a:extLst>
          </p:cNvPr>
          <p:cNvSpPr txBox="1"/>
          <p:nvPr/>
        </p:nvSpPr>
        <p:spPr>
          <a:xfrm>
            <a:off x="7958664" y="1599024"/>
            <a:ext cx="3816905" cy="641781"/>
          </a:xfrm>
          <a:prstGeom prst="rect">
            <a:avLst/>
          </a:prstGeom>
          <a:noFill/>
        </p:spPr>
        <p:txBody>
          <a:bodyPr wrap="square" lIns="25976" tIns="12987" rIns="25976" bIns="12987" rtlCol="0" anchor="t">
            <a:spAutoFit/>
          </a:bodyPr>
          <a:lstStyle/>
          <a:p>
            <a:pPr>
              <a:spcBef>
                <a:spcPts val="170"/>
              </a:spcBef>
            </a:pPr>
            <a:r>
              <a:rPr lang="en-US" sz="1000" dirty="0">
                <a:latin typeface="Museo Sans 300" panose="02000000000000000000" pitchFamily="2" charset="77"/>
                <a:ea typeface="+mn-lt"/>
                <a:cs typeface="+mn-lt"/>
              </a:rPr>
              <a:t>Boys with idiopathic scoliosis with predominantly TL/</a:t>
            </a:r>
            <a:r>
              <a:rPr lang="en-US" sz="1000" dirty="0" err="1">
                <a:latin typeface="Museo Sans 300" panose="02000000000000000000" pitchFamily="2" charset="77"/>
                <a:ea typeface="+mn-lt"/>
                <a:cs typeface="+mn-lt"/>
              </a:rPr>
              <a:t>lL</a:t>
            </a:r>
            <a:r>
              <a:rPr lang="en-US" sz="1000" dirty="0">
                <a:latin typeface="Museo Sans 300" panose="02000000000000000000" pitchFamily="2" charset="77"/>
                <a:ea typeface="+mn-lt"/>
                <a:cs typeface="+mn-lt"/>
              </a:rPr>
              <a:t> curves treated in Providence braces have excellent brace wear and treatment outcomes. Though surgical rates trended higher in boys than girls for curves &lt;25° and thoracic curves, neither reached statistical significance.</a:t>
            </a:r>
          </a:p>
        </p:txBody>
      </p:sp>
      <p:sp>
        <p:nvSpPr>
          <p:cNvPr id="14" name="TextBox 13">
            <a:extLst>
              <a:ext uri="{FF2B5EF4-FFF2-40B4-BE49-F238E27FC236}">
                <a16:creationId xmlns:a16="http://schemas.microsoft.com/office/drawing/2014/main" id="{031CD8CA-DE3A-311F-7C2B-E20B9C6A8EE8}"/>
              </a:ext>
            </a:extLst>
          </p:cNvPr>
          <p:cNvSpPr txBox="1"/>
          <p:nvPr/>
        </p:nvSpPr>
        <p:spPr>
          <a:xfrm>
            <a:off x="130523" y="4118867"/>
            <a:ext cx="3816905" cy="2667976"/>
          </a:xfrm>
          <a:prstGeom prst="rect">
            <a:avLst/>
          </a:prstGeom>
          <a:noFill/>
        </p:spPr>
        <p:txBody>
          <a:bodyPr wrap="square" lIns="25976" tIns="12987" rIns="25976" bIns="12987" rtlCol="0" anchor="t">
            <a:spAutoFit/>
          </a:bodyPr>
          <a:lstStyle/>
          <a:p>
            <a:pPr>
              <a:spcBef>
                <a:spcPts val="170"/>
              </a:spcBef>
            </a:pPr>
            <a:r>
              <a:rPr lang="en-US" sz="1000" dirty="0">
                <a:latin typeface="Museo Sans 300" panose="02000000000000000000" pitchFamily="2" charset="77"/>
                <a:ea typeface="+mn-lt"/>
                <a:cs typeface="+mn-lt"/>
              </a:rPr>
              <a:t>At brace prescription, boys were older, had a more advanced Risser stage than girls, and had a smaller proportion of thoracic curves (5% vs. 16%), but did not differ by curve magnitude (24° vs. 24°), triradiate cartilage status, body mass index, or years braced (Table). In-brace </a:t>
            </a:r>
          </a:p>
          <a:p>
            <a:pPr>
              <a:spcBef>
                <a:spcPts val="170"/>
              </a:spcBef>
            </a:pPr>
            <a:r>
              <a:rPr lang="en-US" sz="1000" dirty="0">
                <a:latin typeface="Museo Sans 300" panose="02000000000000000000" pitchFamily="2" charset="77"/>
                <a:ea typeface="+mn-lt"/>
                <a:cs typeface="+mn-lt"/>
              </a:rPr>
              <a:t>correction was similar (103% boys vs. 103% girls). At final visit, boys grew more (11.8 cm vs. 9.4 cm, p=0.029), Boys had similar brace wear adherence throughout the entire duration of brace wear to girls (6.4 hours vs. 6.9 hours, p=0.09). Boys also had similar curve progression (4° vs. 2°, p=0.60) from brace prescription to final visit and similar rates of progression to surgery (8% vs. 4%, p=0.19). Boys with curves &lt;25° (n=39) had similar rates of progression as girls (3° vs. 2°) and statistically similar progression to surgery (8% vs. 1%, p=0.06). Boys with curves ≥25° (n=26) also had similar progression as girls (5° vs. 3°) and had similar rates of surgery (8% vs. 8%, p=0.99). Boys with thoracic curves (n=7) and TL/L curves (n=58) progressed similarly (2° vs. 4°; 4° vs. 2°, p=0.10, respectively) and required surgery at statistically similar rates to girls (14% vs. 4%, p=0.34; 7% vs 4%). </a:t>
            </a:r>
          </a:p>
        </p:txBody>
      </p:sp>
      <p:sp>
        <p:nvSpPr>
          <p:cNvPr id="3" name="TextBox 2">
            <a:extLst>
              <a:ext uri="{FF2B5EF4-FFF2-40B4-BE49-F238E27FC236}">
                <a16:creationId xmlns:a16="http://schemas.microsoft.com/office/drawing/2014/main" id="{A6B4C234-A9E5-76CE-C9DD-D5545E367D21}"/>
              </a:ext>
            </a:extLst>
          </p:cNvPr>
          <p:cNvSpPr txBox="1"/>
          <p:nvPr/>
        </p:nvSpPr>
        <p:spPr>
          <a:xfrm>
            <a:off x="7954383" y="2478846"/>
            <a:ext cx="3714129" cy="707886"/>
          </a:xfrm>
          <a:prstGeom prst="rect">
            <a:avLst/>
          </a:prstGeom>
          <a:noFill/>
        </p:spPr>
        <p:txBody>
          <a:bodyPr wrap="square" rtlCol="0">
            <a:spAutoFit/>
          </a:bodyPr>
          <a:lstStyle/>
          <a:p>
            <a:r>
              <a:rPr lang="en-US" sz="1000" dirty="0">
                <a:latin typeface="Museo Sans 300" panose="02000000000000000000"/>
              </a:rPr>
              <a:t>Contrary to the literature from full-time bracing, boys and girls with IS treated with nighttime bracing demonstrate similar results. Nighttime bracing for boys should be offered more frequently as a highly effective non-operative treatment approach.</a:t>
            </a:r>
          </a:p>
        </p:txBody>
      </p:sp>
      <p:sp>
        <p:nvSpPr>
          <p:cNvPr id="36" name="TextBox 35">
            <a:extLst>
              <a:ext uri="{FF2B5EF4-FFF2-40B4-BE49-F238E27FC236}">
                <a16:creationId xmlns:a16="http://schemas.microsoft.com/office/drawing/2014/main" id="{BCCC1BF2-DBC5-5982-205B-11617873052B}"/>
              </a:ext>
            </a:extLst>
          </p:cNvPr>
          <p:cNvSpPr txBox="1"/>
          <p:nvPr/>
        </p:nvSpPr>
        <p:spPr>
          <a:xfrm>
            <a:off x="7853284" y="5012755"/>
            <a:ext cx="3815228" cy="246221"/>
          </a:xfrm>
          <a:prstGeom prst="rect">
            <a:avLst/>
          </a:prstGeom>
          <a:noFill/>
        </p:spPr>
        <p:txBody>
          <a:bodyPr wrap="square" rtlCol="0">
            <a:spAutoFit/>
          </a:bodyPr>
          <a:lstStyle/>
          <a:p>
            <a:r>
              <a:rPr lang="en-US" sz="1000" b="1" spc="85" dirty="0">
                <a:solidFill>
                  <a:srgbClr val="20419A"/>
                </a:solidFill>
                <a:latin typeface="Museo Sans 700" panose="02000000000000000000" pitchFamily="2" charset="77"/>
              </a:rPr>
              <a:t>REFERENCES </a:t>
            </a:r>
          </a:p>
        </p:txBody>
      </p:sp>
      <p:cxnSp>
        <p:nvCxnSpPr>
          <p:cNvPr id="37" name="Straight Connector 36">
            <a:extLst>
              <a:ext uri="{FF2B5EF4-FFF2-40B4-BE49-F238E27FC236}">
                <a16:creationId xmlns:a16="http://schemas.microsoft.com/office/drawing/2014/main" id="{4F64E06D-6FDC-FB1C-E6DA-A64A58452E7A}"/>
              </a:ext>
            </a:extLst>
          </p:cNvPr>
          <p:cNvCxnSpPr>
            <a:cxnSpLocks/>
          </p:cNvCxnSpPr>
          <p:nvPr/>
        </p:nvCxnSpPr>
        <p:spPr>
          <a:xfrm>
            <a:off x="7960341" y="5229792"/>
            <a:ext cx="4073703" cy="0"/>
          </a:xfrm>
          <a:prstGeom prst="line">
            <a:avLst/>
          </a:prstGeom>
          <a:ln w="38100">
            <a:solidFill>
              <a:srgbClr val="20419A"/>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EA296E-FAF7-FB3E-F818-90968607C423}"/>
              </a:ext>
            </a:extLst>
          </p:cNvPr>
          <p:cNvSpPr txBox="1"/>
          <p:nvPr/>
        </p:nvSpPr>
        <p:spPr>
          <a:xfrm>
            <a:off x="7854123" y="5253116"/>
            <a:ext cx="4337877" cy="1446550"/>
          </a:xfrm>
          <a:prstGeom prst="rect">
            <a:avLst/>
          </a:prstGeom>
          <a:noFill/>
        </p:spPr>
        <p:txBody>
          <a:bodyPr wrap="square" rtlCol="0">
            <a:spAutoFit/>
          </a:bodyPr>
          <a:lstStyle/>
          <a:p>
            <a:pPr marR="0" lvl="0">
              <a:tabLst>
                <a:tab pos="457200" algn="l"/>
              </a:tabLst>
            </a:pPr>
            <a:r>
              <a:rPr lang="en-US" sz="8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800" dirty="0">
                <a:latin typeface="Aptos" panose="020B0004020202020204" pitchFamily="34" charset="0"/>
                <a:ea typeface="Times New Roman" panose="02020603050405020304" pitchFamily="18" charset="0"/>
                <a:cs typeface="Times New Roman" panose="02020603050405020304" pitchFamily="18" charset="0"/>
              </a:rPr>
              <a:t>1</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Bohl DD, Telles CJ, </a:t>
            </a:r>
            <a:r>
              <a:rPr lang="en-US" sz="800" dirty="0" err="1">
                <a:effectLst/>
                <a:latin typeface="Aptos" panose="020B0004020202020204" pitchFamily="34" charset="0"/>
                <a:ea typeface="Times New Roman" panose="02020603050405020304" pitchFamily="18" charset="0"/>
                <a:cs typeface="Times New Roman" panose="02020603050405020304" pitchFamily="18" charset="0"/>
              </a:rPr>
              <a:t>Golinvaux</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NS, Basques BA, DeLuca PA, Grauer JN. Effectiveness of Providence nighttime bracing in patients with adolescent idiopathic scoliosis. Orthopedics. Dec 2014;37(12):e1085-90. </a:t>
            </a:r>
          </a:p>
          <a:p>
            <a:pPr marR="0" lvl="0">
              <a:tabLst>
                <a:tab pos="457200" algn="l"/>
              </a:tabLst>
            </a:pPr>
            <a:r>
              <a:rPr lang="en-US" sz="8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800" dirty="0">
                <a:latin typeface="Aptos" panose="020B0004020202020204" pitchFamily="34" charset="0"/>
                <a:ea typeface="Times New Roman" panose="02020603050405020304" pitchFamily="18" charset="0"/>
                <a:cs typeface="Times New Roman" panose="02020603050405020304" pitchFamily="18" charset="0"/>
              </a:rPr>
              <a:t>2</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Karol LA. Effectiveness of bracing in male patients with idiopathic scoliosis. Spine (Phila Pa 1976). Sep 15 2001;26(18):2001-5.</a:t>
            </a:r>
            <a:endParaRPr lang="en-US" sz="800" dirty="0">
              <a:effectLst/>
              <a:latin typeface="Aptos" panose="020B0004020202020204" pitchFamily="34" charset="0"/>
              <a:ea typeface="Aptos" panose="020B0004020202020204" pitchFamily="34" charset="0"/>
              <a:cs typeface="Times New Roman" panose="02020603050405020304" pitchFamily="18" charset="0"/>
            </a:endParaRPr>
          </a:p>
          <a:p>
            <a:pPr marR="0" lvl="0">
              <a:tabLst>
                <a:tab pos="457200" algn="l"/>
              </a:tabLst>
            </a:pPr>
            <a:r>
              <a:rPr lang="en-US" sz="800" dirty="0">
                <a:effectLst/>
                <a:latin typeface="Aptos" panose="020B0004020202020204" pitchFamily="34" charset="0"/>
                <a:ea typeface="Times New Roman" panose="02020603050405020304" pitchFamily="18" charset="0"/>
                <a:cs typeface="Times New Roman" panose="02020603050405020304" pitchFamily="18" charset="0"/>
              </a:rPr>
              <a:t>[3] Kolin DA, Thompson GH, Blumenschein LA, et al. Providence Bracing: Predicting the Progression to Surgery in Patients With Braced Idiopathic Scoliosis. J </a:t>
            </a:r>
            <a:r>
              <a:rPr lang="en-US" sz="800" dirty="0" err="1">
                <a:effectLst/>
                <a:latin typeface="Aptos" panose="020B0004020202020204" pitchFamily="34" charset="0"/>
                <a:ea typeface="Times New Roman" panose="02020603050405020304" pitchFamily="18" charset="0"/>
                <a:cs typeface="Times New Roman" panose="02020603050405020304" pitchFamily="18" charset="0"/>
              </a:rPr>
              <a:t>Pediatr</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800" dirty="0" err="1">
                <a:effectLst/>
                <a:latin typeface="Aptos" panose="020B0004020202020204" pitchFamily="34" charset="0"/>
                <a:ea typeface="Times New Roman" panose="02020603050405020304" pitchFamily="18" charset="0"/>
                <a:cs typeface="Times New Roman" panose="02020603050405020304" pitchFamily="18" charset="0"/>
              </a:rPr>
              <a:t>Orthop</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Sep 1 2023;43(8):e643-e648. </a:t>
            </a:r>
          </a:p>
          <a:p>
            <a:pPr marR="0" lvl="0">
              <a:tabLst>
                <a:tab pos="457200" algn="l"/>
              </a:tabLst>
            </a:pPr>
            <a:r>
              <a:rPr lang="en-US" sz="8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800" dirty="0">
                <a:latin typeface="Aptos" panose="020B0004020202020204" pitchFamily="34" charset="0"/>
                <a:ea typeface="Times New Roman" panose="02020603050405020304" pitchFamily="18" charset="0"/>
                <a:cs typeface="Times New Roman" panose="02020603050405020304" pitchFamily="18" charset="0"/>
              </a:rPr>
              <a:t>4</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800" dirty="0" err="1">
                <a:effectLst/>
                <a:latin typeface="Aptos" panose="020B0004020202020204" pitchFamily="34" charset="0"/>
                <a:ea typeface="Times New Roman" panose="02020603050405020304" pitchFamily="18" charset="0"/>
                <a:cs typeface="Times New Roman" panose="02020603050405020304" pitchFamily="18" charset="0"/>
              </a:rPr>
              <a:t>Yrjönen</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T, Ylikoski M, </a:t>
            </a:r>
            <a:r>
              <a:rPr lang="en-US" sz="800" dirty="0" err="1">
                <a:effectLst/>
                <a:latin typeface="Aptos" panose="020B0004020202020204" pitchFamily="34" charset="0"/>
                <a:ea typeface="Times New Roman" panose="02020603050405020304" pitchFamily="18" charset="0"/>
                <a:cs typeface="Times New Roman" panose="02020603050405020304" pitchFamily="18" charset="0"/>
              </a:rPr>
              <a:t>Schlenzka</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D, </a:t>
            </a:r>
            <a:r>
              <a:rPr lang="en-US" sz="800" dirty="0" err="1">
                <a:effectLst/>
                <a:latin typeface="Aptos" panose="020B0004020202020204" pitchFamily="34" charset="0"/>
                <a:ea typeface="Times New Roman" panose="02020603050405020304" pitchFamily="18" charset="0"/>
                <a:cs typeface="Times New Roman" panose="02020603050405020304" pitchFamily="18" charset="0"/>
              </a:rPr>
              <a:t>Poussa</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M. Results of brace treatment of adolescent idiopathic scoliosis in boys compared with girls: a retrospective study of 102 patients treated with the Boston brace. </a:t>
            </a:r>
            <a:r>
              <a:rPr lang="en-US" sz="800" dirty="0" err="1">
                <a:effectLst/>
                <a:latin typeface="Aptos" panose="020B0004020202020204" pitchFamily="34" charset="0"/>
                <a:ea typeface="Times New Roman" panose="02020603050405020304" pitchFamily="18" charset="0"/>
                <a:cs typeface="Times New Roman" panose="02020603050405020304" pitchFamily="18" charset="0"/>
              </a:rPr>
              <a:t>Eur</a:t>
            </a:r>
            <a:r>
              <a:rPr lang="en-US" sz="800" dirty="0">
                <a:effectLst/>
                <a:latin typeface="Aptos" panose="020B0004020202020204" pitchFamily="34" charset="0"/>
                <a:ea typeface="Times New Roman" panose="02020603050405020304" pitchFamily="18" charset="0"/>
                <a:cs typeface="Times New Roman" panose="02020603050405020304" pitchFamily="18" charset="0"/>
              </a:rPr>
              <a:t> Spine J. Mar 2007;16(3):393-7. </a:t>
            </a:r>
            <a:endParaRPr lang="en-US" sz="8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Content Placeholder 5" descr="A child lying on a hospital bed&#10;&#10;Description automatically generated">
            <a:extLst>
              <a:ext uri="{FF2B5EF4-FFF2-40B4-BE49-F238E27FC236}">
                <a16:creationId xmlns:a16="http://schemas.microsoft.com/office/drawing/2014/main" id="{A9382632-FA35-A9BF-0D17-2EF4D1ECB1C4}"/>
              </a:ext>
            </a:extLst>
          </p:cNvPr>
          <p:cNvPicPr>
            <a:picLocks noChangeAspect="1"/>
          </p:cNvPicPr>
          <p:nvPr/>
        </p:nvPicPr>
        <p:blipFill>
          <a:blip r:embed="rId3"/>
          <a:stretch>
            <a:fillRect/>
          </a:stretch>
        </p:blipFill>
        <p:spPr>
          <a:xfrm>
            <a:off x="8506537" y="3199191"/>
            <a:ext cx="2721157" cy="1814466"/>
          </a:xfrm>
          <a:prstGeom prst="rect">
            <a:avLst/>
          </a:prstGeom>
        </p:spPr>
      </p:pic>
      <p:sp>
        <p:nvSpPr>
          <p:cNvPr id="6" name="Oval 5">
            <a:extLst>
              <a:ext uri="{FF2B5EF4-FFF2-40B4-BE49-F238E27FC236}">
                <a16:creationId xmlns:a16="http://schemas.microsoft.com/office/drawing/2014/main" id="{79E2A7B4-FEFF-D3C0-EBC6-1B3AD3EA698D}"/>
              </a:ext>
            </a:extLst>
          </p:cNvPr>
          <p:cNvSpPr/>
          <p:nvPr/>
        </p:nvSpPr>
        <p:spPr>
          <a:xfrm>
            <a:off x="9087438" y="3783348"/>
            <a:ext cx="292231" cy="2618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9CA865B3-D6BE-1CF8-CBA3-A03507B06F19}"/>
              </a:ext>
            </a:extLst>
          </p:cNvPr>
          <p:cNvGraphicFramePr>
            <a:graphicFrameLocks noGrp="1"/>
          </p:cNvGraphicFramePr>
          <p:nvPr>
            <p:extLst>
              <p:ext uri="{D42A27DB-BD31-4B8C-83A1-F6EECF244321}">
                <p14:modId xmlns:p14="http://schemas.microsoft.com/office/powerpoint/2010/main" val="3848523948"/>
              </p:ext>
            </p:extLst>
          </p:nvPr>
        </p:nvGraphicFramePr>
        <p:xfrm>
          <a:off x="4358351" y="1398575"/>
          <a:ext cx="3151720" cy="5274570"/>
        </p:xfrm>
        <a:graphic>
          <a:graphicData uri="http://schemas.openxmlformats.org/drawingml/2006/table">
            <a:tbl>
              <a:tblPr firstRow="1" firstCol="1" bandRow="1">
                <a:tableStyleId>{5C22544A-7EE6-4342-B048-85BDC9FD1C3A}</a:tableStyleId>
              </a:tblPr>
              <a:tblGrid>
                <a:gridCol w="1581313">
                  <a:extLst>
                    <a:ext uri="{9D8B030D-6E8A-4147-A177-3AD203B41FA5}">
                      <a16:colId xmlns:a16="http://schemas.microsoft.com/office/drawing/2014/main" val="648504524"/>
                    </a:ext>
                  </a:extLst>
                </a:gridCol>
                <a:gridCol w="523469">
                  <a:extLst>
                    <a:ext uri="{9D8B030D-6E8A-4147-A177-3AD203B41FA5}">
                      <a16:colId xmlns:a16="http://schemas.microsoft.com/office/drawing/2014/main" val="1870306391"/>
                    </a:ext>
                  </a:extLst>
                </a:gridCol>
                <a:gridCol w="523469">
                  <a:extLst>
                    <a:ext uri="{9D8B030D-6E8A-4147-A177-3AD203B41FA5}">
                      <a16:colId xmlns:a16="http://schemas.microsoft.com/office/drawing/2014/main" val="986807668"/>
                    </a:ext>
                  </a:extLst>
                </a:gridCol>
                <a:gridCol w="523469">
                  <a:extLst>
                    <a:ext uri="{9D8B030D-6E8A-4147-A177-3AD203B41FA5}">
                      <a16:colId xmlns:a16="http://schemas.microsoft.com/office/drawing/2014/main" val="2796156198"/>
                    </a:ext>
                  </a:extLst>
                </a:gridCol>
              </a:tblGrid>
              <a:tr h="269914">
                <a:tc>
                  <a:txBody>
                    <a:bodyPr/>
                    <a:lstStyle/>
                    <a:p>
                      <a:pPr algn="l" rtl="0" fontAlgn="ctr"/>
                      <a:r>
                        <a:rPr lang="en-US" sz="1000" u="none" strike="noStrike" dirty="0">
                          <a:effectLst/>
                        </a:rPr>
                        <a:t> </a:t>
                      </a:r>
                      <a:endParaRPr lang="en-US" sz="1000" b="0" i="0" u="none" strike="noStrike" dirty="0">
                        <a:solidFill>
                          <a:srgbClr val="000000"/>
                        </a:solidFill>
                        <a:effectLst/>
                        <a:latin typeface="Aptos Narrow" panose="020B0004020202020204" pitchFamily="34" charset="0"/>
                      </a:endParaRPr>
                    </a:p>
                  </a:txBody>
                  <a:tcPr marL="8179" marR="8179" marT="8179" marB="0" anchor="ctr"/>
                </a:tc>
                <a:tc>
                  <a:txBody>
                    <a:bodyPr/>
                    <a:lstStyle/>
                    <a:p>
                      <a:pPr algn="l" rtl="0" fontAlgn="ctr"/>
                      <a:r>
                        <a:rPr lang="en-US" sz="1000" u="none" strike="noStrike">
                          <a:effectLst/>
                        </a:rPr>
                        <a:t>Boys (n=65)</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Girls (n=241)</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p-value</a:t>
                      </a:r>
                      <a:endParaRPr lang="en-US" sz="1000" b="1" i="0" u="none" strike="noStrike">
                        <a:solidFill>
                          <a:srgbClr val="FFFFFF"/>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3493302705"/>
                  </a:ext>
                </a:extLst>
              </a:tr>
              <a:tr h="147226">
                <a:tc>
                  <a:txBody>
                    <a:bodyPr/>
                    <a:lstStyle/>
                    <a:p>
                      <a:pPr algn="l" rtl="0" fontAlgn="ctr"/>
                      <a:r>
                        <a:rPr lang="en-US" sz="1000" u="none" strike="noStrike">
                          <a:effectLst/>
                        </a:rPr>
                        <a:t>Initial age (years)</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13.8±1.5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12.3±1.2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&lt;0.001*</a:t>
                      </a:r>
                      <a:endParaRPr lang="en-US" sz="1000" b="1"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2600500867"/>
                  </a:ext>
                </a:extLst>
              </a:tr>
              <a:tr h="139047">
                <a:tc>
                  <a:txBody>
                    <a:bodyPr/>
                    <a:lstStyle/>
                    <a:p>
                      <a:pPr algn="l" rtl="0" fontAlgn="ctr"/>
                      <a:r>
                        <a:rPr lang="en-US" sz="1000" u="none" strike="noStrike" dirty="0">
                          <a:effectLst/>
                        </a:rPr>
                        <a:t>Initial body mass index (kg/m</a:t>
                      </a:r>
                      <a:r>
                        <a:rPr lang="en-US" sz="1000" u="none" strike="noStrike" baseline="30000" dirty="0">
                          <a:effectLst/>
                        </a:rPr>
                        <a:t>2</a:t>
                      </a:r>
                      <a:r>
                        <a:rPr lang="en-US" sz="1000" u="none" strike="noStrike" dirty="0">
                          <a:effectLst/>
                        </a:rPr>
                        <a:t>)</a:t>
                      </a:r>
                      <a:endParaRPr lang="en-US" sz="1000" b="1" i="0" u="none" strike="noStrike" dirty="0">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18.2±3.6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18.1±2.7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0.41</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787421206"/>
                  </a:ext>
                </a:extLst>
              </a:tr>
              <a:tr h="147226">
                <a:tc>
                  <a:txBody>
                    <a:bodyPr/>
                    <a:lstStyle/>
                    <a:p>
                      <a:pPr algn="l" rtl="0" fontAlgn="ctr"/>
                      <a:r>
                        <a:rPr lang="en-US" sz="1000" u="none" strike="noStrike">
                          <a:effectLst/>
                        </a:rPr>
                        <a:t>Initial primary curve</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887542028"/>
                  </a:ext>
                </a:extLst>
              </a:tr>
              <a:tr h="139047">
                <a:tc>
                  <a:txBody>
                    <a:bodyPr/>
                    <a:lstStyle/>
                    <a:p>
                      <a:pPr algn="l" rtl="0" fontAlgn="ctr"/>
                      <a:r>
                        <a:rPr lang="en-US" sz="1000" u="none" strike="noStrike">
                          <a:effectLst/>
                        </a:rPr>
                        <a:t>  Thoracic</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0.049*</a:t>
                      </a:r>
                      <a:endParaRPr lang="en-US" sz="1000" b="1"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954286770"/>
                  </a:ext>
                </a:extLst>
              </a:tr>
              <a:tr h="139047">
                <a:tc>
                  <a:txBody>
                    <a:bodyPr/>
                    <a:lstStyle/>
                    <a:p>
                      <a:pPr algn="l" rtl="0" fontAlgn="ctr"/>
                      <a:r>
                        <a:rPr lang="en-US" sz="1000" u="none" strike="noStrike">
                          <a:effectLst/>
                        </a:rPr>
                        <a:t>  Thoracolumbar</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55%</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50%</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fontAlgn="t"/>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8179" marR="8179" marT="8179" marB="0"/>
                </a:tc>
                <a:extLst>
                  <a:ext uri="{0D108BD9-81ED-4DB2-BD59-A6C34878D82A}">
                    <a16:rowId xmlns:a16="http://schemas.microsoft.com/office/drawing/2014/main" val="3763730210"/>
                  </a:ext>
                </a:extLst>
              </a:tr>
              <a:tr h="139047">
                <a:tc>
                  <a:txBody>
                    <a:bodyPr/>
                    <a:lstStyle/>
                    <a:p>
                      <a:pPr algn="l" rtl="0" fontAlgn="ctr"/>
                      <a:r>
                        <a:rPr lang="en-US" sz="1000" u="none" strike="noStrike">
                          <a:effectLst/>
                        </a:rPr>
                        <a:t>  Lumbar</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34%</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fontAlgn="t"/>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8179" marR="8179" marT="8179" marB="0"/>
                </a:tc>
                <a:extLst>
                  <a:ext uri="{0D108BD9-81ED-4DB2-BD59-A6C34878D82A}">
                    <a16:rowId xmlns:a16="http://schemas.microsoft.com/office/drawing/2014/main" val="3103262760"/>
                  </a:ext>
                </a:extLst>
              </a:tr>
              <a:tr h="139047">
                <a:tc>
                  <a:txBody>
                    <a:bodyPr/>
                    <a:lstStyle/>
                    <a:p>
                      <a:pPr algn="l" rtl="0" fontAlgn="ctr"/>
                      <a:r>
                        <a:rPr lang="en-US" sz="1000" u="none" strike="noStrike">
                          <a:effectLst/>
                        </a:rPr>
                        <a:t>Brace design</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76659795"/>
                  </a:ext>
                </a:extLst>
              </a:tr>
              <a:tr h="139047">
                <a:tc>
                  <a:txBody>
                    <a:bodyPr/>
                    <a:lstStyle/>
                    <a:p>
                      <a:pPr algn="l" rtl="0" fontAlgn="ctr"/>
                      <a:r>
                        <a:rPr lang="en-US" sz="1000" u="none" strike="noStrike">
                          <a:effectLst/>
                        </a:rPr>
                        <a:t>  Double</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34%</a:t>
                      </a:r>
                      <a:endParaRPr lang="en-US" sz="1000" b="0" i="0" u="none" strike="noStrike" dirty="0">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0.13</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2452520984"/>
                  </a:ext>
                </a:extLst>
              </a:tr>
              <a:tr h="139047">
                <a:tc>
                  <a:txBody>
                    <a:bodyPr/>
                    <a:lstStyle/>
                    <a:p>
                      <a:pPr algn="l" rtl="0" fontAlgn="ctr"/>
                      <a:r>
                        <a:rPr lang="en-US" sz="1000" u="none" strike="noStrike">
                          <a:effectLst/>
                        </a:rPr>
                        <a:t>  Thoracolumbar</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66%</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50%</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fontAlgn="t"/>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8179" marR="8179" marT="8179" marB="0"/>
                </a:tc>
                <a:extLst>
                  <a:ext uri="{0D108BD9-81ED-4DB2-BD59-A6C34878D82A}">
                    <a16:rowId xmlns:a16="http://schemas.microsoft.com/office/drawing/2014/main" val="2490222068"/>
                  </a:ext>
                </a:extLst>
              </a:tr>
              <a:tr h="139047">
                <a:tc>
                  <a:txBody>
                    <a:bodyPr/>
                    <a:lstStyle/>
                    <a:p>
                      <a:pPr algn="l" rtl="0" fontAlgn="ctr"/>
                      <a:r>
                        <a:rPr lang="en-US" sz="1000" u="none" strike="noStrike">
                          <a:effectLst/>
                        </a:rPr>
                        <a:t>  Lumbar</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8179" marR="8179" marT="8179" marB="0" anchor="ctr"/>
                </a:tc>
                <a:tc>
                  <a:txBody>
                    <a:bodyPr/>
                    <a:lstStyle/>
                    <a:p>
                      <a:pPr algn="l" fontAlgn="t"/>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8179" marR="8179" marT="8179" marB="0"/>
                </a:tc>
                <a:extLst>
                  <a:ext uri="{0D108BD9-81ED-4DB2-BD59-A6C34878D82A}">
                    <a16:rowId xmlns:a16="http://schemas.microsoft.com/office/drawing/2014/main" val="3688696748"/>
                  </a:ext>
                </a:extLst>
              </a:tr>
              <a:tr h="139047">
                <a:tc>
                  <a:txBody>
                    <a:bodyPr/>
                    <a:lstStyle/>
                    <a:p>
                      <a:pPr algn="l" rtl="0" fontAlgn="ctr"/>
                      <a:r>
                        <a:rPr lang="en-US" sz="1000" u="none" strike="noStrike">
                          <a:effectLst/>
                        </a:rPr>
                        <a:t>Initial Risser stage</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2526099359"/>
                  </a:ext>
                </a:extLst>
              </a:tr>
              <a:tr h="139047">
                <a:tc>
                  <a:txBody>
                    <a:bodyPr/>
                    <a:lstStyle/>
                    <a:p>
                      <a:pPr algn="l" rtl="0" fontAlgn="ctr"/>
                      <a:r>
                        <a:rPr lang="en-US" sz="1000" u="none" strike="noStrike">
                          <a:effectLst/>
                        </a:rPr>
                        <a:t>0</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63%</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76%</a:t>
                      </a:r>
                      <a:endParaRPr lang="en-US" sz="1000" b="0" i="0" u="none" strike="noStrike" dirty="0">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0.005*</a:t>
                      </a:r>
                      <a:endParaRPr lang="en-US" sz="1000" b="1"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169672995"/>
                  </a:ext>
                </a:extLst>
              </a:tr>
              <a:tr h="139047">
                <a:tc>
                  <a:txBody>
                    <a:bodyPr/>
                    <a:lstStyle/>
                    <a:p>
                      <a:pPr algn="l" rtl="0" fontAlgn="ctr"/>
                      <a:r>
                        <a:rPr lang="en-US" sz="1000" u="none" strike="noStrike">
                          <a:effectLst/>
                        </a:rPr>
                        <a:t>1</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tc>
                <a:extLst>
                  <a:ext uri="{0D108BD9-81ED-4DB2-BD59-A6C34878D82A}">
                    <a16:rowId xmlns:a16="http://schemas.microsoft.com/office/drawing/2014/main" val="1220980287"/>
                  </a:ext>
                </a:extLst>
              </a:tr>
              <a:tr h="139047">
                <a:tc>
                  <a:txBody>
                    <a:bodyPr/>
                    <a:lstStyle/>
                    <a:p>
                      <a:pPr algn="l" rtl="0" fontAlgn="ctr"/>
                      <a:r>
                        <a:rPr lang="en-US" sz="1000" u="none" strike="noStrike">
                          <a:effectLst/>
                        </a:rPr>
                        <a:t>2</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fontAlgn="t"/>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179" marR="8179" marT="8179" marB="0"/>
                </a:tc>
                <a:extLst>
                  <a:ext uri="{0D108BD9-81ED-4DB2-BD59-A6C34878D82A}">
                    <a16:rowId xmlns:a16="http://schemas.microsoft.com/office/drawing/2014/main" val="3606200167"/>
                  </a:ext>
                </a:extLst>
              </a:tr>
              <a:tr h="139047">
                <a:tc>
                  <a:txBody>
                    <a:bodyPr/>
                    <a:lstStyle/>
                    <a:p>
                      <a:pPr algn="l" rtl="0" fontAlgn="ctr"/>
                      <a:r>
                        <a:rPr lang="en-US" sz="1000" u="none" strike="noStrike">
                          <a:effectLst/>
                        </a:rPr>
                        <a:t>Initial triradiate cartilage (open)</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46%</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46%</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0.94</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166997560"/>
                  </a:ext>
                </a:extLst>
              </a:tr>
              <a:tr h="139047">
                <a:tc>
                  <a:txBody>
                    <a:bodyPr/>
                    <a:lstStyle/>
                    <a:p>
                      <a:pPr algn="l" rtl="0" fontAlgn="ctr"/>
                      <a:r>
                        <a:rPr lang="en-US" sz="1000" u="none" strike="noStrike">
                          <a:effectLst/>
                        </a:rPr>
                        <a:t>Initial menarchal status (Pre)</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70%</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244197702"/>
                  </a:ext>
                </a:extLst>
              </a:tr>
              <a:tr h="147226">
                <a:tc>
                  <a:txBody>
                    <a:bodyPr/>
                    <a:lstStyle/>
                    <a:p>
                      <a:pPr algn="l" rtl="0" fontAlgn="ctr"/>
                      <a:r>
                        <a:rPr lang="en-US" sz="1000" u="none" strike="noStrike">
                          <a:effectLst/>
                        </a:rPr>
                        <a:t>Initial curve magnitude (°)</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24±4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24±4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0.63</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3728524074"/>
                  </a:ext>
                </a:extLst>
              </a:tr>
              <a:tr h="139047">
                <a:tc>
                  <a:txBody>
                    <a:bodyPr/>
                    <a:lstStyle/>
                    <a:p>
                      <a:pPr algn="l" rtl="0" fontAlgn="ctr"/>
                      <a:r>
                        <a:rPr lang="en-US" sz="1000" u="none" strike="noStrike">
                          <a:effectLst/>
                        </a:rPr>
                        <a:t>In-brace correction (%)</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103±29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103±29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0.93</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725780456"/>
                  </a:ext>
                </a:extLst>
              </a:tr>
              <a:tr h="147226">
                <a:tc>
                  <a:txBody>
                    <a:bodyPr/>
                    <a:lstStyle/>
                    <a:p>
                      <a:pPr algn="l" rtl="0" fontAlgn="ctr"/>
                      <a:r>
                        <a:rPr lang="en-US" sz="1000" u="none" strike="noStrike">
                          <a:effectLst/>
                        </a:rPr>
                        <a:t>Years braced</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2.3±0.9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2.2±0.9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0.29</a:t>
                      </a:r>
                      <a:endParaRPr lang="en-US" sz="1000" b="0"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2882405665"/>
                  </a:ext>
                </a:extLst>
              </a:tr>
              <a:tr h="139047">
                <a:tc>
                  <a:txBody>
                    <a:bodyPr/>
                    <a:lstStyle/>
                    <a:p>
                      <a:pPr algn="l" rtl="0" fontAlgn="ctr"/>
                      <a:r>
                        <a:rPr lang="en-US" sz="1000" u="none" strike="noStrike">
                          <a:effectLst/>
                        </a:rPr>
                        <a:t>Total brace wear (hr/day)</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6.4±2.5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6.9±2.4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0.087</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2523375022"/>
                  </a:ext>
                </a:extLst>
              </a:tr>
              <a:tr h="139047">
                <a:tc>
                  <a:txBody>
                    <a:bodyPr/>
                    <a:lstStyle/>
                    <a:p>
                      <a:pPr algn="l" rtl="0" fontAlgn="ctr"/>
                      <a:r>
                        <a:rPr lang="en-US" sz="1000" u="none" strike="noStrike">
                          <a:effectLst/>
                        </a:rPr>
                        <a:t>Growth (cm)</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11.8±7.1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9.4±5.7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0.029*</a:t>
                      </a:r>
                      <a:endParaRPr lang="en-US" sz="1000" b="1"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455989653"/>
                  </a:ext>
                </a:extLst>
              </a:tr>
              <a:tr h="139047">
                <a:tc>
                  <a:txBody>
                    <a:bodyPr/>
                    <a:lstStyle/>
                    <a:p>
                      <a:pPr algn="l" rtl="0" fontAlgn="ctr"/>
                      <a:r>
                        <a:rPr lang="en-US" sz="1000" u="none" strike="noStrike">
                          <a:effectLst/>
                        </a:rPr>
                        <a:t>Final age (years)</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16.5±2.5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15.1±1.4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&lt;0.001*</a:t>
                      </a:r>
                      <a:endParaRPr lang="en-US" sz="1000" b="1" i="0" u="none" strike="noStrike">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3876486226"/>
                  </a:ext>
                </a:extLst>
              </a:tr>
              <a:tr h="139047">
                <a:tc>
                  <a:txBody>
                    <a:bodyPr/>
                    <a:lstStyle/>
                    <a:p>
                      <a:pPr algn="l" rtl="0" fontAlgn="ctr"/>
                      <a:r>
                        <a:rPr lang="en-US" sz="1000" u="none" strike="noStrike">
                          <a:effectLst/>
                        </a:rPr>
                        <a:t>Final curve magnitude (°)</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28±13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26±10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0.44</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881919120"/>
                  </a:ext>
                </a:extLst>
              </a:tr>
              <a:tr h="139047">
                <a:tc>
                  <a:txBody>
                    <a:bodyPr/>
                    <a:lstStyle/>
                    <a:p>
                      <a:pPr algn="l" rtl="0" fontAlgn="ctr"/>
                      <a:r>
                        <a:rPr lang="en-US" sz="1000" u="none" strike="noStrike">
                          <a:effectLst/>
                        </a:rPr>
                        <a:t>Final curve progression (°)</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4±12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2±9 </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0.6</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3400892680"/>
                  </a:ext>
                </a:extLst>
              </a:tr>
              <a:tr h="139047">
                <a:tc>
                  <a:txBody>
                    <a:bodyPr/>
                    <a:lstStyle/>
                    <a:p>
                      <a:pPr algn="l" rtl="0" fontAlgn="ctr"/>
                      <a:r>
                        <a:rPr lang="en-US" sz="1000" u="none" strike="noStrike">
                          <a:effectLst/>
                        </a:rPr>
                        <a:t>Final curve less than 30° (%)</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60%</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67%</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0.29</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3358153038"/>
                  </a:ext>
                </a:extLst>
              </a:tr>
              <a:tr h="147226">
                <a:tc>
                  <a:txBody>
                    <a:bodyPr/>
                    <a:lstStyle/>
                    <a:p>
                      <a:pPr algn="l" rtl="0" fontAlgn="ctr"/>
                      <a:r>
                        <a:rPr lang="en-US" sz="1000" u="none" strike="noStrike">
                          <a:effectLst/>
                        </a:rPr>
                        <a:t>Curve improved ≥6° </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0.59</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1175147071"/>
                  </a:ext>
                </a:extLst>
              </a:tr>
              <a:tr h="147226">
                <a:tc>
                  <a:txBody>
                    <a:bodyPr/>
                    <a:lstStyle/>
                    <a:p>
                      <a:pPr algn="l" rtl="0" fontAlgn="ctr"/>
                      <a:r>
                        <a:rPr lang="en-US" sz="1000" u="none" strike="noStrike">
                          <a:effectLst/>
                        </a:rPr>
                        <a:t>Curve progressed ≥6°</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32%</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0.8</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3704341757"/>
                  </a:ext>
                </a:extLst>
              </a:tr>
              <a:tr h="139047">
                <a:tc>
                  <a:txBody>
                    <a:bodyPr/>
                    <a:lstStyle/>
                    <a:p>
                      <a:pPr algn="l" rtl="0" fontAlgn="ctr"/>
                      <a:r>
                        <a:rPr lang="en-US" sz="1000" u="none" strike="noStrike">
                          <a:effectLst/>
                        </a:rPr>
                        <a:t>Progression to full-time brace</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0.5</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677431756"/>
                  </a:ext>
                </a:extLst>
              </a:tr>
              <a:tr h="139047">
                <a:tc>
                  <a:txBody>
                    <a:bodyPr/>
                    <a:lstStyle/>
                    <a:p>
                      <a:pPr algn="l" rtl="0" fontAlgn="ctr"/>
                      <a:r>
                        <a:rPr lang="en-US" sz="1000" u="none" strike="noStrike">
                          <a:effectLst/>
                        </a:rPr>
                        <a:t>Progression to surgery</a:t>
                      </a:r>
                      <a:endParaRPr lang="en-US" sz="1000" b="1" i="0" u="none" strike="noStrike">
                        <a:solidFill>
                          <a:srgbClr val="FFFFFF"/>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179" marR="8179" marT="8179" marB="0" anchor="ctr"/>
                </a:tc>
                <a:tc>
                  <a:txBody>
                    <a:bodyPr/>
                    <a:lstStyle/>
                    <a:p>
                      <a:pPr algn="l" rtl="0" fontAlgn="ctr"/>
                      <a:r>
                        <a:rPr lang="en-US" sz="1000" u="none" strike="noStrike" dirty="0">
                          <a:effectLst/>
                        </a:rPr>
                        <a:t>0.119</a:t>
                      </a:r>
                      <a:endParaRPr lang="en-US" sz="1000" b="0" i="0" u="none" strike="noStrike" dirty="0">
                        <a:solidFill>
                          <a:srgbClr val="000000"/>
                        </a:solidFill>
                        <a:effectLst/>
                        <a:latin typeface="Calibri" panose="020F0502020204030204" pitchFamily="34" charset="0"/>
                      </a:endParaRPr>
                    </a:p>
                  </a:txBody>
                  <a:tcPr marL="8179" marR="8179" marT="8179" marB="0" anchor="ctr"/>
                </a:tc>
                <a:extLst>
                  <a:ext uri="{0D108BD9-81ED-4DB2-BD59-A6C34878D82A}">
                    <a16:rowId xmlns:a16="http://schemas.microsoft.com/office/drawing/2014/main" val="3410179381"/>
                  </a:ext>
                </a:extLst>
              </a:tr>
            </a:tbl>
          </a:graphicData>
        </a:graphic>
      </p:graphicFrame>
    </p:spTree>
    <p:extLst>
      <p:ext uri="{BB962C8B-B14F-4D97-AF65-F5344CB8AC3E}">
        <p14:creationId xmlns:p14="http://schemas.microsoft.com/office/powerpoint/2010/main" val="129932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2857" y="63877"/>
            <a:ext cx="9147810" cy="289823"/>
          </a:xfrm>
          <a:prstGeom prst="rect">
            <a:avLst/>
          </a:prstGeom>
        </p:spPr>
        <p:txBody>
          <a:bodyPr vert="horz" wrap="square" lIns="0" tIns="12700" rIns="0" bIns="0" rtlCol="0">
            <a:spAutoFit/>
          </a:bodyPr>
          <a:lstStyle/>
          <a:p>
            <a:pPr marL="12700" algn="ctr">
              <a:lnSpc>
                <a:spcPct val="100000"/>
              </a:lnSpc>
              <a:spcBef>
                <a:spcPts val="100"/>
              </a:spcBef>
            </a:pPr>
            <a:r>
              <a:rPr sz="1800" dirty="0">
                <a:solidFill>
                  <a:srgbClr val="0032A0"/>
                </a:solidFill>
                <a:latin typeface="Times New Roman" panose="02020603050405020304" pitchFamily="18" charset="0"/>
                <a:cs typeface="Times New Roman" panose="02020603050405020304" pitchFamily="18" charset="0"/>
              </a:rPr>
              <a:t>Evaluation</a:t>
            </a:r>
            <a:r>
              <a:rPr sz="1800" spc="-35"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of</a:t>
            </a:r>
            <a:r>
              <a:rPr sz="1800" spc="-20"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a</a:t>
            </a:r>
            <a:r>
              <a:rPr sz="1800" spc="-35" dirty="0">
                <a:solidFill>
                  <a:srgbClr val="0032A0"/>
                </a:solidFill>
                <a:latin typeface="Times New Roman" panose="02020603050405020304" pitchFamily="18" charset="0"/>
                <a:cs typeface="Times New Roman" panose="02020603050405020304" pitchFamily="18" charset="0"/>
              </a:rPr>
              <a:t> </a:t>
            </a:r>
            <a:r>
              <a:rPr sz="1800" spc="-10" dirty="0">
                <a:solidFill>
                  <a:srgbClr val="0032A0"/>
                </a:solidFill>
                <a:latin typeface="Times New Roman" panose="02020603050405020304" pitchFamily="18" charset="0"/>
                <a:cs typeface="Times New Roman" panose="02020603050405020304" pitchFamily="18" charset="0"/>
              </a:rPr>
              <a:t>Comprehensive</a:t>
            </a:r>
            <a:r>
              <a:rPr sz="1800" spc="-25"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Serial</a:t>
            </a:r>
            <a:r>
              <a:rPr sz="1800" spc="-25"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Casting</a:t>
            </a:r>
            <a:r>
              <a:rPr sz="1800" spc="-20"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Program</a:t>
            </a:r>
            <a:r>
              <a:rPr sz="1800" spc="-30"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for</a:t>
            </a:r>
            <a:r>
              <a:rPr sz="1800" spc="-65" dirty="0">
                <a:solidFill>
                  <a:srgbClr val="0032A0"/>
                </a:solidFill>
                <a:latin typeface="Times New Roman" panose="02020603050405020304" pitchFamily="18" charset="0"/>
                <a:cs typeface="Times New Roman" panose="02020603050405020304" pitchFamily="18" charset="0"/>
              </a:rPr>
              <a:t> </a:t>
            </a:r>
            <a:r>
              <a:rPr sz="1800" spc="-10" dirty="0">
                <a:solidFill>
                  <a:srgbClr val="0032A0"/>
                </a:solidFill>
                <a:latin typeface="Times New Roman" panose="02020603050405020304" pitchFamily="18" charset="0"/>
                <a:cs typeface="Times New Roman" panose="02020603050405020304" pitchFamily="18" charset="0"/>
              </a:rPr>
              <a:t>Long-</a:t>
            </a:r>
            <a:r>
              <a:rPr sz="1800" dirty="0">
                <a:solidFill>
                  <a:srgbClr val="0032A0"/>
                </a:solidFill>
                <a:latin typeface="Times New Roman" panose="02020603050405020304" pitchFamily="18" charset="0"/>
                <a:cs typeface="Times New Roman" panose="02020603050405020304" pitchFamily="18" charset="0"/>
              </a:rPr>
              <a:t>term</a:t>
            </a:r>
            <a:r>
              <a:rPr sz="1800" spc="-20"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Correction</a:t>
            </a:r>
            <a:r>
              <a:rPr sz="1800" spc="-35" dirty="0">
                <a:solidFill>
                  <a:srgbClr val="0032A0"/>
                </a:solidFill>
                <a:latin typeface="Times New Roman" panose="02020603050405020304" pitchFamily="18" charset="0"/>
                <a:cs typeface="Times New Roman" panose="02020603050405020304" pitchFamily="18" charset="0"/>
              </a:rPr>
              <a:t> </a:t>
            </a:r>
            <a:r>
              <a:rPr sz="1800" dirty="0">
                <a:solidFill>
                  <a:srgbClr val="0032A0"/>
                </a:solidFill>
                <a:latin typeface="Times New Roman" panose="02020603050405020304" pitchFamily="18" charset="0"/>
                <a:cs typeface="Times New Roman" panose="02020603050405020304" pitchFamily="18" charset="0"/>
              </a:rPr>
              <a:t>of</a:t>
            </a:r>
            <a:r>
              <a:rPr sz="1800" spc="-40" dirty="0">
                <a:solidFill>
                  <a:srgbClr val="0032A0"/>
                </a:solidFill>
                <a:latin typeface="Times New Roman" panose="02020603050405020304" pitchFamily="18" charset="0"/>
                <a:cs typeface="Times New Roman" panose="02020603050405020304" pitchFamily="18" charset="0"/>
              </a:rPr>
              <a:t> </a:t>
            </a:r>
            <a:r>
              <a:rPr sz="1800" spc="-10" dirty="0">
                <a:solidFill>
                  <a:srgbClr val="0032A0"/>
                </a:solidFill>
                <a:latin typeface="Times New Roman" panose="02020603050405020304" pitchFamily="18" charset="0"/>
                <a:cs typeface="Times New Roman" panose="02020603050405020304" pitchFamily="18" charset="0"/>
              </a:rPr>
              <a:t>Equinus</a:t>
            </a:r>
          </a:p>
        </p:txBody>
      </p:sp>
      <p:sp>
        <p:nvSpPr>
          <p:cNvPr id="3" name="object 3"/>
          <p:cNvSpPr txBox="1"/>
          <p:nvPr/>
        </p:nvSpPr>
        <p:spPr>
          <a:xfrm>
            <a:off x="187248" y="825500"/>
            <a:ext cx="3265804" cy="2423160"/>
          </a:xfrm>
          <a:prstGeom prst="rect">
            <a:avLst/>
          </a:prstGeom>
        </p:spPr>
        <p:txBody>
          <a:bodyPr vert="horz" wrap="square" lIns="0" tIns="13335" rIns="0" bIns="0" rtlCol="0">
            <a:spAutoFit/>
          </a:bodyPr>
          <a:lstStyle/>
          <a:p>
            <a:pPr marL="24765" marR="14604" algn="ctr">
              <a:lnSpc>
                <a:spcPct val="100000"/>
              </a:lnSpc>
              <a:spcBef>
                <a:spcPts val="105"/>
              </a:spcBef>
            </a:pPr>
            <a:r>
              <a:rPr sz="1050" dirty="0">
                <a:latin typeface="Times New Roman"/>
                <a:cs typeface="Times New Roman"/>
              </a:rPr>
              <a:t>Serial</a:t>
            </a:r>
            <a:r>
              <a:rPr sz="1050" spc="-30" dirty="0">
                <a:latin typeface="Times New Roman"/>
                <a:cs typeface="Times New Roman"/>
              </a:rPr>
              <a:t> </a:t>
            </a:r>
            <a:r>
              <a:rPr sz="1050" dirty="0">
                <a:latin typeface="Times New Roman"/>
                <a:cs typeface="Times New Roman"/>
              </a:rPr>
              <a:t>casting</a:t>
            </a:r>
            <a:r>
              <a:rPr sz="1050" spc="-25" dirty="0">
                <a:latin typeface="Times New Roman"/>
                <a:cs typeface="Times New Roman"/>
              </a:rPr>
              <a:t> </a:t>
            </a:r>
            <a:r>
              <a:rPr sz="1050" dirty="0">
                <a:latin typeface="Times New Roman"/>
                <a:cs typeface="Times New Roman"/>
              </a:rPr>
              <a:t>is</a:t>
            </a:r>
            <a:r>
              <a:rPr sz="1050" spc="-5" dirty="0">
                <a:latin typeface="Times New Roman"/>
                <a:cs typeface="Times New Roman"/>
              </a:rPr>
              <a:t> </a:t>
            </a:r>
            <a:r>
              <a:rPr sz="1050" dirty="0">
                <a:latin typeface="Times New Roman"/>
                <a:cs typeface="Times New Roman"/>
              </a:rPr>
              <a:t>a</a:t>
            </a:r>
            <a:r>
              <a:rPr sz="1050" spc="-25" dirty="0">
                <a:latin typeface="Times New Roman"/>
                <a:cs typeface="Times New Roman"/>
              </a:rPr>
              <a:t> </a:t>
            </a:r>
            <a:r>
              <a:rPr sz="1050" dirty="0">
                <a:latin typeface="Times New Roman"/>
                <a:cs typeface="Times New Roman"/>
              </a:rPr>
              <a:t>treatment</a:t>
            </a:r>
            <a:r>
              <a:rPr sz="1050" spc="-25" dirty="0">
                <a:latin typeface="Times New Roman"/>
                <a:cs typeface="Times New Roman"/>
              </a:rPr>
              <a:t> </a:t>
            </a:r>
            <a:r>
              <a:rPr sz="1050" dirty="0">
                <a:latin typeface="Times New Roman"/>
                <a:cs typeface="Times New Roman"/>
              </a:rPr>
              <a:t>option</a:t>
            </a:r>
            <a:r>
              <a:rPr sz="1050" spc="-25" dirty="0">
                <a:latin typeface="Times New Roman"/>
                <a:cs typeface="Times New Roman"/>
              </a:rPr>
              <a:t> </a:t>
            </a:r>
            <a:r>
              <a:rPr sz="1050" dirty="0">
                <a:latin typeface="Times New Roman"/>
                <a:cs typeface="Times New Roman"/>
              </a:rPr>
              <a:t>for</a:t>
            </a:r>
            <a:r>
              <a:rPr sz="1050" spc="-10" dirty="0">
                <a:latin typeface="Times New Roman"/>
                <a:cs typeface="Times New Roman"/>
              </a:rPr>
              <a:t> </a:t>
            </a:r>
            <a:r>
              <a:rPr sz="1050" dirty="0">
                <a:latin typeface="Times New Roman"/>
                <a:cs typeface="Times New Roman"/>
              </a:rPr>
              <a:t>children</a:t>
            </a:r>
            <a:r>
              <a:rPr sz="1050" spc="-35" dirty="0">
                <a:latin typeface="Times New Roman"/>
                <a:cs typeface="Times New Roman"/>
              </a:rPr>
              <a:t> </a:t>
            </a:r>
            <a:r>
              <a:rPr sz="1050" dirty="0">
                <a:latin typeface="Times New Roman"/>
                <a:cs typeface="Times New Roman"/>
              </a:rPr>
              <a:t>with</a:t>
            </a:r>
            <a:r>
              <a:rPr sz="1050" spc="5" dirty="0">
                <a:latin typeface="Times New Roman"/>
                <a:cs typeface="Times New Roman"/>
              </a:rPr>
              <a:t> </a:t>
            </a:r>
            <a:r>
              <a:rPr sz="1050" spc="-10" dirty="0">
                <a:latin typeface="Times New Roman"/>
                <a:cs typeface="Times New Roman"/>
              </a:rPr>
              <a:t>equinus </a:t>
            </a:r>
            <a:r>
              <a:rPr sz="1050" dirty="0">
                <a:latin typeface="Times New Roman"/>
                <a:cs typeface="Times New Roman"/>
              </a:rPr>
              <a:t>contractures</a:t>
            </a:r>
            <a:r>
              <a:rPr sz="1050" spc="-25" dirty="0">
                <a:latin typeface="Times New Roman"/>
                <a:cs typeface="Times New Roman"/>
              </a:rPr>
              <a:t> </a:t>
            </a:r>
            <a:r>
              <a:rPr sz="1050" dirty="0">
                <a:latin typeface="Times New Roman"/>
                <a:cs typeface="Times New Roman"/>
              </a:rPr>
              <a:t>and</a:t>
            </a:r>
            <a:r>
              <a:rPr sz="1050" spc="-5" dirty="0">
                <a:latin typeface="Times New Roman"/>
                <a:cs typeface="Times New Roman"/>
              </a:rPr>
              <a:t> </a:t>
            </a:r>
            <a:r>
              <a:rPr sz="1050" dirty="0">
                <a:latin typeface="Times New Roman"/>
                <a:cs typeface="Times New Roman"/>
              </a:rPr>
              <a:t>a</a:t>
            </a:r>
            <a:r>
              <a:rPr sz="1050" spc="-10" dirty="0">
                <a:latin typeface="Times New Roman"/>
                <a:cs typeface="Times New Roman"/>
              </a:rPr>
              <a:t> toe-</a:t>
            </a:r>
            <a:r>
              <a:rPr sz="1050" dirty="0">
                <a:latin typeface="Times New Roman"/>
                <a:cs typeface="Times New Roman"/>
              </a:rPr>
              <a:t>toe</a:t>
            </a:r>
            <a:r>
              <a:rPr sz="1050" spc="5" dirty="0">
                <a:latin typeface="Times New Roman"/>
                <a:cs typeface="Times New Roman"/>
              </a:rPr>
              <a:t> </a:t>
            </a:r>
            <a:r>
              <a:rPr sz="1050" dirty="0">
                <a:latin typeface="Times New Roman"/>
                <a:cs typeface="Times New Roman"/>
              </a:rPr>
              <a:t>gait</a:t>
            </a:r>
            <a:r>
              <a:rPr sz="1050" spc="-15" dirty="0">
                <a:latin typeface="Times New Roman"/>
                <a:cs typeface="Times New Roman"/>
              </a:rPr>
              <a:t> </a:t>
            </a:r>
            <a:r>
              <a:rPr sz="1050" dirty="0">
                <a:latin typeface="Times New Roman"/>
                <a:cs typeface="Times New Roman"/>
              </a:rPr>
              <a:t>pattern.</a:t>
            </a:r>
            <a:r>
              <a:rPr sz="1050" spc="-15" dirty="0">
                <a:latin typeface="Times New Roman"/>
                <a:cs typeface="Times New Roman"/>
              </a:rPr>
              <a:t> </a:t>
            </a:r>
            <a:r>
              <a:rPr sz="1050" spc="-10" dirty="0">
                <a:latin typeface="Times New Roman"/>
                <a:cs typeface="Times New Roman"/>
              </a:rPr>
              <a:t>Standard </a:t>
            </a:r>
            <a:r>
              <a:rPr sz="1050" dirty="0">
                <a:latin typeface="Times New Roman"/>
                <a:cs typeface="Times New Roman"/>
              </a:rPr>
              <a:t>methodology</a:t>
            </a:r>
            <a:r>
              <a:rPr sz="1050" spc="-35" dirty="0">
                <a:latin typeface="Times New Roman"/>
                <a:cs typeface="Times New Roman"/>
              </a:rPr>
              <a:t> </a:t>
            </a:r>
            <a:r>
              <a:rPr sz="1050" dirty="0">
                <a:latin typeface="Times New Roman"/>
                <a:cs typeface="Times New Roman"/>
              </a:rPr>
              <a:t>for</a:t>
            </a:r>
            <a:r>
              <a:rPr sz="1050" spc="-20" dirty="0">
                <a:latin typeface="Times New Roman"/>
                <a:cs typeface="Times New Roman"/>
              </a:rPr>
              <a:t> </a:t>
            </a:r>
            <a:r>
              <a:rPr sz="1050" dirty="0">
                <a:latin typeface="Times New Roman"/>
                <a:cs typeface="Times New Roman"/>
              </a:rPr>
              <a:t>serial</a:t>
            </a:r>
            <a:r>
              <a:rPr sz="1050" spc="-15" dirty="0">
                <a:latin typeface="Times New Roman"/>
                <a:cs typeface="Times New Roman"/>
              </a:rPr>
              <a:t> </a:t>
            </a:r>
            <a:r>
              <a:rPr sz="1050" dirty="0">
                <a:latin typeface="Times New Roman"/>
                <a:cs typeface="Times New Roman"/>
              </a:rPr>
              <a:t>casting</a:t>
            </a:r>
            <a:r>
              <a:rPr sz="1050" spc="-35" dirty="0">
                <a:latin typeface="Times New Roman"/>
                <a:cs typeface="Times New Roman"/>
              </a:rPr>
              <a:t> </a:t>
            </a:r>
            <a:r>
              <a:rPr sz="1050" dirty="0">
                <a:latin typeface="Times New Roman"/>
                <a:cs typeface="Times New Roman"/>
              </a:rPr>
              <a:t>protocols</a:t>
            </a:r>
            <a:r>
              <a:rPr sz="1050" spc="-25" dirty="0">
                <a:latin typeface="Times New Roman"/>
                <a:cs typeface="Times New Roman"/>
              </a:rPr>
              <a:t> </a:t>
            </a:r>
            <a:r>
              <a:rPr sz="1050" dirty="0">
                <a:latin typeface="Times New Roman"/>
                <a:cs typeface="Times New Roman"/>
              </a:rPr>
              <a:t>is</a:t>
            </a:r>
            <a:r>
              <a:rPr sz="1050" spc="-5" dirty="0">
                <a:latin typeface="Times New Roman"/>
                <a:cs typeface="Times New Roman"/>
              </a:rPr>
              <a:t> </a:t>
            </a:r>
            <a:r>
              <a:rPr sz="1050" spc="-10" dirty="0">
                <a:latin typeface="Times New Roman"/>
                <a:cs typeface="Times New Roman"/>
              </a:rPr>
              <a:t>inconsistent </a:t>
            </a:r>
            <a:r>
              <a:rPr sz="1050" dirty="0">
                <a:latin typeface="Times New Roman"/>
                <a:cs typeface="Times New Roman"/>
              </a:rPr>
              <a:t>throughout</a:t>
            </a:r>
            <a:r>
              <a:rPr sz="1050" spc="-40" dirty="0">
                <a:latin typeface="Times New Roman"/>
                <a:cs typeface="Times New Roman"/>
              </a:rPr>
              <a:t> </a:t>
            </a:r>
            <a:r>
              <a:rPr sz="1050" dirty="0">
                <a:latin typeface="Times New Roman"/>
                <a:cs typeface="Times New Roman"/>
              </a:rPr>
              <a:t>literature,</a:t>
            </a:r>
            <a:r>
              <a:rPr sz="1050" spc="-35" dirty="0">
                <a:latin typeface="Times New Roman"/>
                <a:cs typeface="Times New Roman"/>
              </a:rPr>
              <a:t> </a:t>
            </a:r>
            <a:r>
              <a:rPr sz="1050" dirty="0">
                <a:latin typeface="Times New Roman"/>
                <a:cs typeface="Times New Roman"/>
              </a:rPr>
              <a:t>and</a:t>
            </a:r>
            <a:r>
              <a:rPr sz="1050" spc="-30" dirty="0">
                <a:latin typeface="Times New Roman"/>
                <a:cs typeface="Times New Roman"/>
              </a:rPr>
              <a:t> </a:t>
            </a:r>
            <a:r>
              <a:rPr sz="1050" dirty="0">
                <a:latin typeface="Times New Roman"/>
                <a:cs typeface="Times New Roman"/>
              </a:rPr>
              <a:t>positive</a:t>
            </a:r>
            <a:r>
              <a:rPr sz="1050" spc="-10" dirty="0">
                <a:latin typeface="Times New Roman"/>
                <a:cs typeface="Times New Roman"/>
              </a:rPr>
              <a:t> </a:t>
            </a:r>
            <a:r>
              <a:rPr sz="1050" dirty="0">
                <a:latin typeface="Times New Roman"/>
                <a:cs typeface="Times New Roman"/>
              </a:rPr>
              <a:t>results</a:t>
            </a:r>
            <a:r>
              <a:rPr sz="1050" spc="-10" dirty="0">
                <a:latin typeface="Times New Roman"/>
                <a:cs typeface="Times New Roman"/>
              </a:rPr>
              <a:t> </a:t>
            </a:r>
            <a:r>
              <a:rPr sz="1050" dirty="0">
                <a:latin typeface="Times New Roman"/>
                <a:cs typeface="Times New Roman"/>
              </a:rPr>
              <a:t>tend</a:t>
            </a:r>
            <a:r>
              <a:rPr sz="1050" spc="-25" dirty="0">
                <a:latin typeface="Times New Roman"/>
                <a:cs typeface="Times New Roman"/>
              </a:rPr>
              <a:t> </a:t>
            </a:r>
            <a:r>
              <a:rPr sz="1050" dirty="0">
                <a:latin typeface="Times New Roman"/>
                <a:cs typeface="Times New Roman"/>
              </a:rPr>
              <a:t>to</a:t>
            </a:r>
            <a:r>
              <a:rPr sz="1050" spc="-10" dirty="0">
                <a:latin typeface="Times New Roman"/>
                <a:cs typeface="Times New Roman"/>
              </a:rPr>
              <a:t> </a:t>
            </a:r>
            <a:r>
              <a:rPr sz="1050" dirty="0">
                <a:latin typeface="Times New Roman"/>
                <a:cs typeface="Times New Roman"/>
              </a:rPr>
              <a:t>be</a:t>
            </a:r>
            <a:r>
              <a:rPr sz="1050" spc="-25" dirty="0">
                <a:latin typeface="Times New Roman"/>
                <a:cs typeface="Times New Roman"/>
              </a:rPr>
              <a:t> </a:t>
            </a:r>
            <a:r>
              <a:rPr sz="1050" spc="-10" dirty="0">
                <a:latin typeface="Times New Roman"/>
                <a:cs typeface="Times New Roman"/>
              </a:rPr>
              <a:t>short- </a:t>
            </a:r>
            <a:r>
              <a:rPr sz="1050" dirty="0">
                <a:latin typeface="Times New Roman"/>
                <a:cs typeface="Times New Roman"/>
              </a:rPr>
              <a:t>term</a:t>
            </a:r>
            <a:r>
              <a:rPr sz="1050" spc="-25" dirty="0">
                <a:latin typeface="Times New Roman"/>
                <a:cs typeface="Times New Roman"/>
              </a:rPr>
              <a:t> </a:t>
            </a:r>
            <a:r>
              <a:rPr sz="1050" dirty="0">
                <a:latin typeface="Times New Roman"/>
                <a:cs typeface="Times New Roman"/>
              </a:rPr>
              <a:t>(Bauer</a:t>
            </a:r>
            <a:r>
              <a:rPr sz="1050" spc="-20" dirty="0">
                <a:latin typeface="Times New Roman"/>
                <a:cs typeface="Times New Roman"/>
              </a:rPr>
              <a:t> </a:t>
            </a:r>
            <a:r>
              <a:rPr sz="1050" dirty="0">
                <a:latin typeface="Times New Roman"/>
                <a:cs typeface="Times New Roman"/>
              </a:rPr>
              <a:t>et</a:t>
            </a:r>
            <a:r>
              <a:rPr sz="1050" spc="-20" dirty="0">
                <a:latin typeface="Times New Roman"/>
                <a:cs typeface="Times New Roman"/>
              </a:rPr>
              <a:t> </a:t>
            </a:r>
            <a:r>
              <a:rPr sz="1050" dirty="0">
                <a:latin typeface="Times New Roman"/>
                <a:cs typeface="Times New Roman"/>
              </a:rPr>
              <a:t>al.,</a:t>
            </a:r>
            <a:r>
              <a:rPr sz="1050" spc="-15" dirty="0">
                <a:latin typeface="Times New Roman"/>
                <a:cs typeface="Times New Roman"/>
              </a:rPr>
              <a:t> </a:t>
            </a:r>
            <a:r>
              <a:rPr sz="1050" spc="-10" dirty="0">
                <a:latin typeface="Times New Roman"/>
                <a:cs typeface="Times New Roman"/>
              </a:rPr>
              <a:t>2022).</a:t>
            </a:r>
            <a:endParaRPr sz="1050">
              <a:latin typeface="Times New Roman"/>
              <a:cs typeface="Times New Roman"/>
            </a:endParaRPr>
          </a:p>
          <a:p>
            <a:pPr marL="52069" marR="41910" algn="ctr">
              <a:lnSpc>
                <a:spcPct val="100000"/>
              </a:lnSpc>
            </a:pPr>
            <a:r>
              <a:rPr sz="1050" dirty="0">
                <a:latin typeface="Times New Roman"/>
                <a:cs typeface="Times New Roman"/>
              </a:rPr>
              <a:t>Lurie’s</a:t>
            </a:r>
            <a:r>
              <a:rPr sz="1050" spc="-15" dirty="0">
                <a:latin typeface="Times New Roman"/>
                <a:cs typeface="Times New Roman"/>
              </a:rPr>
              <a:t> </a:t>
            </a:r>
            <a:r>
              <a:rPr sz="1050" dirty="0">
                <a:latin typeface="Times New Roman"/>
                <a:cs typeface="Times New Roman"/>
              </a:rPr>
              <a:t>comprehensive</a:t>
            </a:r>
            <a:r>
              <a:rPr sz="1050" spc="-35" dirty="0">
                <a:latin typeface="Times New Roman"/>
                <a:cs typeface="Times New Roman"/>
              </a:rPr>
              <a:t> </a:t>
            </a:r>
            <a:r>
              <a:rPr sz="1050" dirty="0">
                <a:latin typeface="Times New Roman"/>
                <a:cs typeface="Times New Roman"/>
              </a:rPr>
              <a:t>program</a:t>
            </a:r>
            <a:r>
              <a:rPr sz="1050" spc="-35" dirty="0">
                <a:latin typeface="Times New Roman"/>
                <a:cs typeface="Times New Roman"/>
              </a:rPr>
              <a:t> </a:t>
            </a:r>
            <a:r>
              <a:rPr sz="1050" dirty="0">
                <a:latin typeface="Times New Roman"/>
                <a:cs typeface="Times New Roman"/>
              </a:rPr>
              <a:t>incorporates</a:t>
            </a:r>
            <a:r>
              <a:rPr sz="1050" spc="-45" dirty="0">
                <a:latin typeface="Times New Roman"/>
                <a:cs typeface="Times New Roman"/>
              </a:rPr>
              <a:t> </a:t>
            </a:r>
            <a:r>
              <a:rPr sz="1050" dirty="0">
                <a:latin typeface="Times New Roman"/>
                <a:cs typeface="Times New Roman"/>
              </a:rPr>
              <a:t>serial</a:t>
            </a:r>
            <a:r>
              <a:rPr sz="1050" spc="-35" dirty="0">
                <a:latin typeface="Times New Roman"/>
                <a:cs typeface="Times New Roman"/>
              </a:rPr>
              <a:t> </a:t>
            </a:r>
            <a:r>
              <a:rPr sz="1050" spc="-10" dirty="0">
                <a:latin typeface="Times New Roman"/>
                <a:cs typeface="Times New Roman"/>
              </a:rPr>
              <a:t>casting, </a:t>
            </a:r>
            <a:r>
              <a:rPr sz="1050" dirty="0">
                <a:latin typeface="Times New Roman"/>
                <a:cs typeface="Times New Roman"/>
              </a:rPr>
              <a:t>intensive</a:t>
            </a:r>
            <a:r>
              <a:rPr sz="1050" spc="-35" dirty="0">
                <a:latin typeface="Times New Roman"/>
                <a:cs typeface="Times New Roman"/>
              </a:rPr>
              <a:t> </a:t>
            </a:r>
            <a:r>
              <a:rPr sz="1050" dirty="0">
                <a:latin typeface="Times New Roman"/>
                <a:cs typeface="Times New Roman"/>
              </a:rPr>
              <a:t>physical</a:t>
            </a:r>
            <a:r>
              <a:rPr sz="1050" spc="-20" dirty="0">
                <a:latin typeface="Times New Roman"/>
                <a:cs typeface="Times New Roman"/>
              </a:rPr>
              <a:t> </a:t>
            </a:r>
            <a:r>
              <a:rPr sz="1050" dirty="0">
                <a:latin typeface="Times New Roman"/>
                <a:cs typeface="Times New Roman"/>
              </a:rPr>
              <a:t>therapy,</a:t>
            </a:r>
            <a:r>
              <a:rPr sz="1050" spc="-20"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dirty="0">
                <a:latin typeface="Times New Roman"/>
                <a:cs typeface="Times New Roman"/>
              </a:rPr>
              <a:t>night/day</a:t>
            </a:r>
            <a:r>
              <a:rPr sz="1050" spc="-40" dirty="0">
                <a:latin typeface="Times New Roman"/>
                <a:cs typeface="Times New Roman"/>
              </a:rPr>
              <a:t> </a:t>
            </a:r>
            <a:r>
              <a:rPr sz="1050" spc="-10" dirty="0">
                <a:latin typeface="Times New Roman"/>
                <a:cs typeface="Times New Roman"/>
              </a:rPr>
              <a:t>orthotic </a:t>
            </a:r>
            <a:r>
              <a:rPr sz="1050" dirty="0">
                <a:latin typeface="Times New Roman"/>
                <a:cs typeface="Times New Roman"/>
              </a:rPr>
              <a:t>management</a:t>
            </a:r>
            <a:r>
              <a:rPr sz="1050" spc="-25" dirty="0">
                <a:latin typeface="Times New Roman"/>
                <a:cs typeface="Times New Roman"/>
              </a:rPr>
              <a:t> </a:t>
            </a:r>
            <a:r>
              <a:rPr sz="1050" dirty="0">
                <a:latin typeface="Times New Roman"/>
                <a:cs typeface="Times New Roman"/>
              </a:rPr>
              <a:t>to</a:t>
            </a:r>
            <a:r>
              <a:rPr sz="1050" spc="-10" dirty="0">
                <a:latin typeface="Times New Roman"/>
                <a:cs typeface="Times New Roman"/>
              </a:rPr>
              <a:t> </a:t>
            </a:r>
            <a:r>
              <a:rPr sz="1050" dirty="0">
                <a:latin typeface="Times New Roman"/>
                <a:cs typeface="Times New Roman"/>
              </a:rPr>
              <a:t>achieve</a:t>
            </a:r>
            <a:r>
              <a:rPr sz="1050" spc="-15" dirty="0">
                <a:latin typeface="Times New Roman"/>
                <a:cs typeface="Times New Roman"/>
              </a:rPr>
              <a:t> </a:t>
            </a:r>
            <a:r>
              <a:rPr sz="1050" spc="-10" dirty="0">
                <a:latin typeface="Times New Roman"/>
                <a:cs typeface="Times New Roman"/>
              </a:rPr>
              <a:t>long-</a:t>
            </a:r>
            <a:r>
              <a:rPr sz="1050" dirty="0">
                <a:latin typeface="Times New Roman"/>
                <a:cs typeface="Times New Roman"/>
              </a:rPr>
              <a:t>term</a:t>
            </a:r>
            <a:r>
              <a:rPr sz="1050" spc="-20" dirty="0">
                <a:latin typeface="Times New Roman"/>
                <a:cs typeface="Times New Roman"/>
              </a:rPr>
              <a:t> </a:t>
            </a:r>
            <a:r>
              <a:rPr sz="1050" dirty="0">
                <a:latin typeface="Times New Roman"/>
                <a:cs typeface="Times New Roman"/>
              </a:rPr>
              <a:t>positive </a:t>
            </a:r>
            <a:r>
              <a:rPr sz="1050" spc="-10" dirty="0">
                <a:latin typeface="Times New Roman"/>
                <a:cs typeface="Times New Roman"/>
              </a:rPr>
              <a:t>dorsiflexion </a:t>
            </a:r>
            <a:r>
              <a:rPr sz="1050" dirty="0">
                <a:latin typeface="Times New Roman"/>
                <a:cs typeface="Times New Roman"/>
              </a:rPr>
              <a:t>range</a:t>
            </a:r>
            <a:r>
              <a:rPr sz="1050" spc="-15" dirty="0">
                <a:latin typeface="Times New Roman"/>
                <a:cs typeface="Times New Roman"/>
              </a:rPr>
              <a:t> </a:t>
            </a:r>
            <a:r>
              <a:rPr sz="1050" dirty="0">
                <a:latin typeface="Times New Roman"/>
                <a:cs typeface="Times New Roman"/>
              </a:rPr>
              <a:t>of</a:t>
            </a:r>
            <a:r>
              <a:rPr sz="1050" spc="-10" dirty="0">
                <a:latin typeface="Times New Roman"/>
                <a:cs typeface="Times New Roman"/>
              </a:rPr>
              <a:t> </a:t>
            </a:r>
            <a:r>
              <a:rPr sz="1050" dirty="0">
                <a:latin typeface="Times New Roman"/>
                <a:cs typeface="Times New Roman"/>
              </a:rPr>
              <a:t>motion and</a:t>
            </a:r>
            <a:r>
              <a:rPr sz="1050" spc="-10" dirty="0">
                <a:latin typeface="Times New Roman"/>
                <a:cs typeface="Times New Roman"/>
              </a:rPr>
              <a:t> </a:t>
            </a:r>
            <a:r>
              <a:rPr sz="1050" dirty="0">
                <a:latin typeface="Times New Roman"/>
                <a:cs typeface="Times New Roman"/>
              </a:rPr>
              <a:t>a</a:t>
            </a:r>
            <a:r>
              <a:rPr sz="1050" spc="-10" dirty="0">
                <a:latin typeface="Times New Roman"/>
                <a:cs typeface="Times New Roman"/>
              </a:rPr>
              <a:t> </a:t>
            </a:r>
            <a:r>
              <a:rPr sz="1050" dirty="0">
                <a:latin typeface="Times New Roman"/>
                <a:cs typeface="Times New Roman"/>
              </a:rPr>
              <a:t>plantigrade</a:t>
            </a:r>
            <a:r>
              <a:rPr sz="1050" spc="-25" dirty="0">
                <a:latin typeface="Times New Roman"/>
                <a:cs typeface="Times New Roman"/>
              </a:rPr>
              <a:t> </a:t>
            </a:r>
            <a:r>
              <a:rPr sz="1050" dirty="0">
                <a:latin typeface="Times New Roman"/>
                <a:cs typeface="Times New Roman"/>
              </a:rPr>
              <a:t>or </a:t>
            </a:r>
            <a:r>
              <a:rPr sz="1050" spc="-10" dirty="0">
                <a:latin typeface="Times New Roman"/>
                <a:cs typeface="Times New Roman"/>
              </a:rPr>
              <a:t>heel-</a:t>
            </a:r>
            <a:r>
              <a:rPr sz="1050" dirty="0">
                <a:latin typeface="Times New Roman"/>
                <a:cs typeface="Times New Roman"/>
              </a:rPr>
              <a:t>toe</a:t>
            </a:r>
            <a:r>
              <a:rPr sz="1050" spc="-10" dirty="0">
                <a:latin typeface="Times New Roman"/>
                <a:cs typeface="Times New Roman"/>
              </a:rPr>
              <a:t> </a:t>
            </a:r>
            <a:r>
              <a:rPr sz="1050" dirty="0">
                <a:latin typeface="Times New Roman"/>
                <a:cs typeface="Times New Roman"/>
              </a:rPr>
              <a:t>gait</a:t>
            </a:r>
            <a:r>
              <a:rPr sz="1050" spc="-20" dirty="0">
                <a:latin typeface="Times New Roman"/>
                <a:cs typeface="Times New Roman"/>
              </a:rPr>
              <a:t> </a:t>
            </a:r>
            <a:r>
              <a:rPr sz="1050" spc="-10" dirty="0">
                <a:latin typeface="Times New Roman"/>
                <a:cs typeface="Times New Roman"/>
              </a:rPr>
              <a:t>pattern.</a:t>
            </a:r>
            <a:endParaRPr sz="1050">
              <a:latin typeface="Times New Roman"/>
              <a:cs typeface="Times New Roman"/>
            </a:endParaRPr>
          </a:p>
          <a:p>
            <a:pPr marL="12700" marR="5080" algn="ctr">
              <a:lnSpc>
                <a:spcPct val="99500"/>
              </a:lnSpc>
              <a:spcBef>
                <a:spcPts val="10"/>
              </a:spcBef>
            </a:pPr>
            <a:r>
              <a:rPr sz="1050" dirty="0">
                <a:latin typeface="Times New Roman"/>
                <a:cs typeface="Times New Roman"/>
              </a:rPr>
              <a:t>Our</a:t>
            </a:r>
            <a:r>
              <a:rPr sz="1050" spc="-25" dirty="0">
                <a:latin typeface="Times New Roman"/>
                <a:cs typeface="Times New Roman"/>
              </a:rPr>
              <a:t> </a:t>
            </a:r>
            <a:r>
              <a:rPr sz="1050" dirty="0">
                <a:latin typeface="Times New Roman"/>
                <a:cs typeface="Times New Roman"/>
              </a:rPr>
              <a:t>IRB</a:t>
            </a:r>
            <a:r>
              <a:rPr sz="1050" spc="-10" dirty="0">
                <a:latin typeface="Times New Roman"/>
                <a:cs typeface="Times New Roman"/>
              </a:rPr>
              <a:t> </a:t>
            </a:r>
            <a:r>
              <a:rPr sz="1050" dirty="0">
                <a:latin typeface="Times New Roman"/>
                <a:cs typeface="Times New Roman"/>
              </a:rPr>
              <a:t>research</a:t>
            </a:r>
            <a:r>
              <a:rPr sz="1050" spc="-25" dirty="0">
                <a:latin typeface="Times New Roman"/>
                <a:cs typeface="Times New Roman"/>
              </a:rPr>
              <a:t> </a:t>
            </a:r>
            <a:r>
              <a:rPr sz="1050" dirty="0">
                <a:latin typeface="Times New Roman"/>
                <a:cs typeface="Times New Roman"/>
              </a:rPr>
              <a:t>is</a:t>
            </a:r>
            <a:r>
              <a:rPr sz="1050" spc="-10" dirty="0">
                <a:latin typeface="Times New Roman"/>
                <a:cs typeface="Times New Roman"/>
              </a:rPr>
              <a:t> </a:t>
            </a:r>
            <a:r>
              <a:rPr sz="1050" dirty="0">
                <a:latin typeface="Times New Roman"/>
                <a:cs typeface="Times New Roman"/>
              </a:rPr>
              <a:t>an</a:t>
            </a:r>
            <a:r>
              <a:rPr sz="1050" spc="-25" dirty="0">
                <a:latin typeface="Times New Roman"/>
                <a:cs typeface="Times New Roman"/>
              </a:rPr>
              <a:t> </a:t>
            </a:r>
            <a:r>
              <a:rPr sz="1050" spc="-10" dirty="0">
                <a:latin typeface="Times New Roman"/>
                <a:cs typeface="Times New Roman"/>
              </a:rPr>
              <a:t>on-</a:t>
            </a:r>
            <a:r>
              <a:rPr sz="1050" dirty="0">
                <a:latin typeface="Times New Roman"/>
                <a:cs typeface="Times New Roman"/>
              </a:rPr>
              <a:t>going</a:t>
            </a:r>
            <a:r>
              <a:rPr sz="1050" spc="-20" dirty="0">
                <a:latin typeface="Times New Roman"/>
                <a:cs typeface="Times New Roman"/>
              </a:rPr>
              <a:t> </a:t>
            </a:r>
            <a:r>
              <a:rPr sz="1050" dirty="0">
                <a:latin typeface="Times New Roman"/>
                <a:cs typeface="Times New Roman"/>
              </a:rPr>
              <a:t>prospective</a:t>
            </a:r>
            <a:r>
              <a:rPr sz="1050" spc="-25" dirty="0">
                <a:latin typeface="Times New Roman"/>
                <a:cs typeface="Times New Roman"/>
              </a:rPr>
              <a:t> </a:t>
            </a:r>
            <a:r>
              <a:rPr sz="1050" dirty="0">
                <a:latin typeface="Times New Roman"/>
                <a:cs typeface="Times New Roman"/>
              </a:rPr>
              <a:t>study</a:t>
            </a:r>
            <a:r>
              <a:rPr sz="1050" spc="-10" dirty="0">
                <a:latin typeface="Times New Roman"/>
                <a:cs typeface="Times New Roman"/>
              </a:rPr>
              <a:t> </a:t>
            </a:r>
            <a:r>
              <a:rPr sz="1050" spc="-25" dirty="0">
                <a:latin typeface="Times New Roman"/>
                <a:cs typeface="Times New Roman"/>
              </a:rPr>
              <a:t>to </a:t>
            </a:r>
            <a:r>
              <a:rPr sz="1050" dirty="0">
                <a:latin typeface="Times New Roman"/>
                <a:cs typeface="Times New Roman"/>
              </a:rPr>
              <a:t>investigate</a:t>
            </a:r>
            <a:r>
              <a:rPr sz="1050" spc="-25" dirty="0">
                <a:latin typeface="Times New Roman"/>
                <a:cs typeface="Times New Roman"/>
              </a:rPr>
              <a:t> </a:t>
            </a:r>
            <a:r>
              <a:rPr sz="1050" dirty="0">
                <a:latin typeface="Times New Roman"/>
                <a:cs typeface="Times New Roman"/>
              </a:rPr>
              <a:t>the</a:t>
            </a:r>
            <a:r>
              <a:rPr sz="1050" spc="-20" dirty="0">
                <a:latin typeface="Times New Roman"/>
                <a:cs typeface="Times New Roman"/>
              </a:rPr>
              <a:t> </a:t>
            </a:r>
            <a:r>
              <a:rPr sz="1050" spc="-10" dirty="0">
                <a:latin typeface="Times New Roman"/>
                <a:cs typeface="Times New Roman"/>
              </a:rPr>
              <a:t>long-</a:t>
            </a:r>
            <a:r>
              <a:rPr sz="1050" dirty="0">
                <a:latin typeface="Times New Roman"/>
                <a:cs typeface="Times New Roman"/>
              </a:rPr>
              <a:t>term</a:t>
            </a:r>
            <a:r>
              <a:rPr sz="1050" spc="-15" dirty="0">
                <a:latin typeface="Times New Roman"/>
                <a:cs typeface="Times New Roman"/>
              </a:rPr>
              <a:t> </a:t>
            </a:r>
            <a:r>
              <a:rPr sz="1050" dirty="0">
                <a:latin typeface="Times New Roman"/>
                <a:cs typeface="Times New Roman"/>
              </a:rPr>
              <a:t>effectiveness</a:t>
            </a:r>
            <a:r>
              <a:rPr sz="1050" spc="-20" dirty="0">
                <a:latin typeface="Times New Roman"/>
                <a:cs typeface="Times New Roman"/>
              </a:rPr>
              <a:t> </a:t>
            </a:r>
            <a:r>
              <a:rPr sz="1050" dirty="0">
                <a:latin typeface="Times New Roman"/>
                <a:cs typeface="Times New Roman"/>
              </a:rPr>
              <a:t>of</a:t>
            </a:r>
            <a:r>
              <a:rPr sz="1050" spc="-15" dirty="0">
                <a:latin typeface="Times New Roman"/>
                <a:cs typeface="Times New Roman"/>
              </a:rPr>
              <a:t> </a:t>
            </a:r>
            <a:r>
              <a:rPr sz="1050" dirty="0">
                <a:latin typeface="Times New Roman"/>
                <a:cs typeface="Times New Roman"/>
              </a:rPr>
              <a:t>the</a:t>
            </a:r>
            <a:r>
              <a:rPr sz="1050" spc="-20" dirty="0">
                <a:latin typeface="Times New Roman"/>
                <a:cs typeface="Times New Roman"/>
              </a:rPr>
              <a:t> </a:t>
            </a:r>
            <a:r>
              <a:rPr sz="1050" dirty="0">
                <a:latin typeface="Times New Roman"/>
                <a:cs typeface="Times New Roman"/>
              </a:rPr>
              <a:t>program</a:t>
            </a:r>
            <a:r>
              <a:rPr sz="1050" spc="-35" dirty="0">
                <a:latin typeface="Times New Roman"/>
                <a:cs typeface="Times New Roman"/>
              </a:rPr>
              <a:t> </a:t>
            </a:r>
            <a:r>
              <a:rPr sz="1050" spc="-25" dirty="0">
                <a:latin typeface="Times New Roman"/>
                <a:cs typeface="Times New Roman"/>
              </a:rPr>
              <a:t>in </a:t>
            </a:r>
            <a:r>
              <a:rPr sz="1050" dirty="0">
                <a:latin typeface="Times New Roman"/>
                <a:cs typeface="Times New Roman"/>
              </a:rPr>
              <a:t>terms</a:t>
            </a:r>
            <a:r>
              <a:rPr sz="1050" spc="-10" dirty="0">
                <a:latin typeface="Times New Roman"/>
                <a:cs typeface="Times New Roman"/>
              </a:rPr>
              <a:t> </a:t>
            </a:r>
            <a:r>
              <a:rPr sz="1050" dirty="0">
                <a:latin typeface="Times New Roman"/>
                <a:cs typeface="Times New Roman"/>
              </a:rPr>
              <a:t>of</a:t>
            </a:r>
            <a:r>
              <a:rPr sz="1050" spc="-20" dirty="0">
                <a:latin typeface="Times New Roman"/>
                <a:cs typeface="Times New Roman"/>
              </a:rPr>
              <a:t> </a:t>
            </a:r>
            <a:r>
              <a:rPr sz="1050" dirty="0">
                <a:latin typeface="Times New Roman"/>
                <a:cs typeface="Times New Roman"/>
              </a:rPr>
              <a:t>clinical</a:t>
            </a:r>
            <a:r>
              <a:rPr sz="1050" spc="-45" dirty="0">
                <a:latin typeface="Times New Roman"/>
                <a:cs typeface="Times New Roman"/>
              </a:rPr>
              <a:t> </a:t>
            </a:r>
            <a:r>
              <a:rPr sz="1050" dirty="0">
                <a:latin typeface="Times New Roman"/>
                <a:cs typeface="Times New Roman"/>
              </a:rPr>
              <a:t>outcomes</a:t>
            </a:r>
            <a:r>
              <a:rPr sz="1050" spc="-15" dirty="0">
                <a:latin typeface="Times New Roman"/>
                <a:cs typeface="Times New Roman"/>
              </a:rPr>
              <a:t> </a:t>
            </a:r>
            <a:r>
              <a:rPr sz="1050" dirty="0">
                <a:latin typeface="Times New Roman"/>
                <a:cs typeface="Times New Roman"/>
              </a:rPr>
              <a:t>and</a:t>
            </a:r>
            <a:r>
              <a:rPr sz="1050" spc="-25" dirty="0">
                <a:latin typeface="Times New Roman"/>
                <a:cs typeface="Times New Roman"/>
              </a:rPr>
              <a:t> </a:t>
            </a:r>
            <a:r>
              <a:rPr sz="1050" dirty="0">
                <a:latin typeface="Times New Roman"/>
                <a:cs typeface="Times New Roman"/>
              </a:rPr>
              <a:t>patient/family</a:t>
            </a:r>
            <a:r>
              <a:rPr sz="1050" spc="-35" dirty="0">
                <a:latin typeface="Times New Roman"/>
                <a:cs typeface="Times New Roman"/>
              </a:rPr>
              <a:t> </a:t>
            </a:r>
            <a:r>
              <a:rPr sz="1050" spc="-10" dirty="0">
                <a:latin typeface="Times New Roman"/>
                <a:cs typeface="Times New Roman"/>
              </a:rPr>
              <a:t>satisfaction. </a:t>
            </a:r>
            <a:r>
              <a:rPr sz="1050" dirty="0">
                <a:latin typeface="Times New Roman"/>
                <a:cs typeface="Times New Roman"/>
              </a:rPr>
              <a:t>With</a:t>
            </a:r>
            <a:r>
              <a:rPr sz="1050" spc="-30" dirty="0">
                <a:latin typeface="Times New Roman"/>
                <a:cs typeface="Times New Roman"/>
              </a:rPr>
              <a:t> </a:t>
            </a:r>
            <a:r>
              <a:rPr sz="1050" dirty="0">
                <a:latin typeface="Times New Roman"/>
                <a:cs typeface="Times New Roman"/>
              </a:rPr>
              <a:t>this</a:t>
            </a:r>
            <a:r>
              <a:rPr sz="1050" spc="-15" dirty="0">
                <a:latin typeface="Times New Roman"/>
                <a:cs typeface="Times New Roman"/>
              </a:rPr>
              <a:t> </a:t>
            </a:r>
            <a:r>
              <a:rPr sz="1050" dirty="0">
                <a:latin typeface="Times New Roman"/>
                <a:cs typeface="Times New Roman"/>
              </a:rPr>
              <a:t>prospective</a:t>
            </a:r>
            <a:r>
              <a:rPr sz="1050" spc="-30" dirty="0">
                <a:latin typeface="Times New Roman"/>
                <a:cs typeface="Times New Roman"/>
              </a:rPr>
              <a:t> </a:t>
            </a:r>
            <a:r>
              <a:rPr sz="1050" dirty="0">
                <a:latin typeface="Times New Roman"/>
                <a:cs typeface="Times New Roman"/>
              </a:rPr>
              <a:t>study,</a:t>
            </a:r>
            <a:r>
              <a:rPr sz="1050" spc="-5" dirty="0">
                <a:latin typeface="Times New Roman"/>
                <a:cs typeface="Times New Roman"/>
              </a:rPr>
              <a:t> </a:t>
            </a:r>
            <a:r>
              <a:rPr sz="1050" dirty="0">
                <a:latin typeface="Times New Roman"/>
                <a:cs typeface="Times New Roman"/>
              </a:rPr>
              <a:t>we</a:t>
            </a:r>
            <a:r>
              <a:rPr sz="1050" spc="-15" dirty="0">
                <a:latin typeface="Times New Roman"/>
                <a:cs typeface="Times New Roman"/>
              </a:rPr>
              <a:t> </a:t>
            </a:r>
            <a:r>
              <a:rPr sz="1050" dirty="0">
                <a:latin typeface="Times New Roman"/>
                <a:cs typeface="Times New Roman"/>
              </a:rPr>
              <a:t>are</a:t>
            </a:r>
            <a:r>
              <a:rPr sz="1050" spc="-30" dirty="0">
                <a:latin typeface="Times New Roman"/>
                <a:cs typeface="Times New Roman"/>
              </a:rPr>
              <a:t> </a:t>
            </a:r>
            <a:r>
              <a:rPr sz="1050" dirty="0">
                <a:latin typeface="Times New Roman"/>
                <a:cs typeface="Times New Roman"/>
              </a:rPr>
              <a:t>currently</a:t>
            </a:r>
            <a:r>
              <a:rPr sz="1050" spc="-30" dirty="0">
                <a:latin typeface="Times New Roman"/>
                <a:cs typeface="Times New Roman"/>
              </a:rPr>
              <a:t> </a:t>
            </a:r>
            <a:r>
              <a:rPr sz="1050" dirty="0">
                <a:latin typeface="Times New Roman"/>
                <a:cs typeface="Times New Roman"/>
              </a:rPr>
              <a:t>building</a:t>
            </a:r>
            <a:r>
              <a:rPr sz="1050" spc="-40" dirty="0">
                <a:latin typeface="Times New Roman"/>
                <a:cs typeface="Times New Roman"/>
              </a:rPr>
              <a:t> </a:t>
            </a:r>
            <a:r>
              <a:rPr sz="1050" spc="-50" dirty="0">
                <a:latin typeface="Times New Roman"/>
                <a:cs typeface="Times New Roman"/>
              </a:rPr>
              <a:t>a </a:t>
            </a:r>
            <a:r>
              <a:rPr sz="1050" dirty="0">
                <a:latin typeface="Times New Roman"/>
                <a:cs typeface="Times New Roman"/>
              </a:rPr>
              <a:t>patient</a:t>
            </a:r>
            <a:r>
              <a:rPr sz="1050" spc="-30" dirty="0">
                <a:latin typeface="Times New Roman"/>
                <a:cs typeface="Times New Roman"/>
              </a:rPr>
              <a:t> </a:t>
            </a:r>
            <a:r>
              <a:rPr sz="1050" dirty="0">
                <a:latin typeface="Times New Roman"/>
                <a:cs typeface="Times New Roman"/>
              </a:rPr>
              <a:t>database</a:t>
            </a:r>
            <a:r>
              <a:rPr sz="1050" spc="-15" dirty="0">
                <a:latin typeface="Times New Roman"/>
                <a:cs typeface="Times New Roman"/>
              </a:rPr>
              <a:t> </a:t>
            </a:r>
            <a:r>
              <a:rPr sz="1050" dirty="0">
                <a:latin typeface="Times New Roman"/>
                <a:cs typeface="Times New Roman"/>
              </a:rPr>
              <a:t>that</a:t>
            </a:r>
            <a:r>
              <a:rPr sz="1050" spc="-15" dirty="0">
                <a:latin typeface="Times New Roman"/>
                <a:cs typeface="Times New Roman"/>
              </a:rPr>
              <a:t> </a:t>
            </a:r>
            <a:r>
              <a:rPr sz="1050" dirty="0">
                <a:latin typeface="Times New Roman"/>
                <a:cs typeface="Times New Roman"/>
              </a:rPr>
              <a:t>includes</a:t>
            </a:r>
            <a:r>
              <a:rPr sz="1050" spc="-10" dirty="0">
                <a:latin typeface="Times New Roman"/>
                <a:cs typeface="Times New Roman"/>
              </a:rPr>
              <a:t> </a:t>
            </a:r>
            <a:r>
              <a:rPr sz="1050" dirty="0">
                <a:latin typeface="Times New Roman"/>
                <a:cs typeface="Times New Roman"/>
              </a:rPr>
              <a:t>clinical</a:t>
            </a:r>
            <a:r>
              <a:rPr sz="1050" spc="-30" dirty="0">
                <a:latin typeface="Times New Roman"/>
                <a:cs typeface="Times New Roman"/>
              </a:rPr>
              <a:t> </a:t>
            </a:r>
            <a:r>
              <a:rPr sz="1050" dirty="0">
                <a:latin typeface="Times New Roman"/>
                <a:cs typeface="Times New Roman"/>
              </a:rPr>
              <a:t>and</a:t>
            </a:r>
            <a:r>
              <a:rPr sz="1050" spc="-10" dirty="0">
                <a:latin typeface="Times New Roman"/>
                <a:cs typeface="Times New Roman"/>
              </a:rPr>
              <a:t> </a:t>
            </a:r>
            <a:r>
              <a:rPr sz="1050" dirty="0">
                <a:latin typeface="Times New Roman"/>
                <a:cs typeface="Times New Roman"/>
              </a:rPr>
              <a:t>patient</a:t>
            </a:r>
            <a:r>
              <a:rPr sz="1050" spc="-25" dirty="0">
                <a:latin typeface="Times New Roman"/>
                <a:cs typeface="Times New Roman"/>
              </a:rPr>
              <a:t> </a:t>
            </a:r>
            <a:r>
              <a:rPr sz="1050" spc="-10" dirty="0">
                <a:latin typeface="Times New Roman"/>
                <a:cs typeface="Times New Roman"/>
              </a:rPr>
              <a:t>satisfaction </a:t>
            </a:r>
            <a:r>
              <a:rPr sz="1050" dirty="0">
                <a:latin typeface="Times New Roman"/>
                <a:cs typeface="Times New Roman"/>
              </a:rPr>
              <a:t>outcomes.</a:t>
            </a:r>
            <a:r>
              <a:rPr sz="1050" spc="-35" dirty="0">
                <a:latin typeface="Times New Roman"/>
                <a:cs typeface="Times New Roman"/>
              </a:rPr>
              <a:t> </a:t>
            </a:r>
            <a:r>
              <a:rPr sz="1050" dirty="0">
                <a:latin typeface="Times New Roman"/>
                <a:cs typeface="Times New Roman"/>
              </a:rPr>
              <a:t>This</a:t>
            </a:r>
            <a:r>
              <a:rPr sz="1050" spc="-35" dirty="0">
                <a:latin typeface="Times New Roman"/>
                <a:cs typeface="Times New Roman"/>
              </a:rPr>
              <a:t> </a:t>
            </a:r>
            <a:r>
              <a:rPr sz="1050" dirty="0">
                <a:latin typeface="Times New Roman"/>
                <a:cs typeface="Times New Roman"/>
              </a:rPr>
              <a:t>poster</a:t>
            </a:r>
            <a:r>
              <a:rPr sz="1050" spc="-20" dirty="0">
                <a:latin typeface="Times New Roman"/>
                <a:cs typeface="Times New Roman"/>
              </a:rPr>
              <a:t> </a:t>
            </a:r>
            <a:r>
              <a:rPr sz="1050" dirty="0">
                <a:latin typeface="Times New Roman"/>
                <a:cs typeface="Times New Roman"/>
              </a:rPr>
              <a:t>demonstrates</a:t>
            </a:r>
            <a:r>
              <a:rPr sz="1050" spc="-30" dirty="0">
                <a:latin typeface="Times New Roman"/>
                <a:cs typeface="Times New Roman"/>
              </a:rPr>
              <a:t> </a:t>
            </a:r>
            <a:r>
              <a:rPr sz="1050" dirty="0">
                <a:latin typeface="Times New Roman"/>
                <a:cs typeface="Times New Roman"/>
              </a:rPr>
              <a:t>preliminary</a:t>
            </a:r>
            <a:r>
              <a:rPr sz="1050" spc="-30" dirty="0">
                <a:latin typeface="Times New Roman"/>
                <a:cs typeface="Times New Roman"/>
              </a:rPr>
              <a:t> </a:t>
            </a:r>
            <a:r>
              <a:rPr sz="1050" spc="-10" dirty="0">
                <a:latin typeface="Times New Roman"/>
                <a:cs typeface="Times New Roman"/>
              </a:rPr>
              <a:t>results.</a:t>
            </a:r>
            <a:endParaRPr sz="1050">
              <a:latin typeface="Times New Roman"/>
              <a:cs typeface="Times New Roman"/>
            </a:endParaRPr>
          </a:p>
        </p:txBody>
      </p:sp>
      <p:pic>
        <p:nvPicPr>
          <p:cNvPr id="4" name="object 4"/>
          <p:cNvPicPr/>
          <p:nvPr/>
        </p:nvPicPr>
        <p:blipFill>
          <a:blip r:embed="rId2" cstate="print"/>
          <a:stretch>
            <a:fillRect/>
          </a:stretch>
        </p:blipFill>
        <p:spPr>
          <a:xfrm>
            <a:off x="0" y="67919"/>
            <a:ext cx="1546478" cy="441223"/>
          </a:xfrm>
          <a:prstGeom prst="rect">
            <a:avLst/>
          </a:prstGeom>
        </p:spPr>
      </p:pic>
      <p:sp>
        <p:nvSpPr>
          <p:cNvPr id="5" name="object 5"/>
          <p:cNvSpPr/>
          <p:nvPr/>
        </p:nvSpPr>
        <p:spPr>
          <a:xfrm>
            <a:off x="103751" y="582930"/>
            <a:ext cx="3444875" cy="2763520"/>
          </a:xfrm>
          <a:custGeom>
            <a:avLst/>
            <a:gdLst/>
            <a:ahLst/>
            <a:cxnLst/>
            <a:rect l="l" t="t" r="r" b="b"/>
            <a:pathLst>
              <a:path w="3444875" h="2763520">
                <a:moveTo>
                  <a:pt x="0" y="460502"/>
                </a:moveTo>
                <a:lnTo>
                  <a:pt x="2377" y="413409"/>
                </a:lnTo>
                <a:lnTo>
                  <a:pt x="9356" y="367679"/>
                </a:lnTo>
                <a:lnTo>
                  <a:pt x="20703" y="323543"/>
                </a:lnTo>
                <a:lnTo>
                  <a:pt x="36189" y="281231"/>
                </a:lnTo>
                <a:lnTo>
                  <a:pt x="55581" y="240976"/>
                </a:lnTo>
                <a:lnTo>
                  <a:pt x="78649" y="203007"/>
                </a:lnTo>
                <a:lnTo>
                  <a:pt x="105159" y="167558"/>
                </a:lnTo>
                <a:lnTo>
                  <a:pt x="134882" y="134858"/>
                </a:lnTo>
                <a:lnTo>
                  <a:pt x="167585" y="105139"/>
                </a:lnTo>
                <a:lnTo>
                  <a:pt x="203038" y="78632"/>
                </a:lnTo>
                <a:lnTo>
                  <a:pt x="241008" y="55569"/>
                </a:lnTo>
                <a:lnTo>
                  <a:pt x="281264" y="36181"/>
                </a:lnTo>
                <a:lnTo>
                  <a:pt x="323575" y="20698"/>
                </a:lnTo>
                <a:lnTo>
                  <a:pt x="367710" y="9353"/>
                </a:lnTo>
                <a:lnTo>
                  <a:pt x="413436" y="2376"/>
                </a:lnTo>
                <a:lnTo>
                  <a:pt x="460522" y="0"/>
                </a:lnTo>
                <a:lnTo>
                  <a:pt x="2984253" y="0"/>
                </a:lnTo>
                <a:lnTo>
                  <a:pt x="3031325" y="2376"/>
                </a:lnTo>
                <a:lnTo>
                  <a:pt x="3077039" y="9353"/>
                </a:lnTo>
                <a:lnTo>
                  <a:pt x="3121165" y="20698"/>
                </a:lnTo>
                <a:lnTo>
                  <a:pt x="3163470" y="36181"/>
                </a:lnTo>
                <a:lnTo>
                  <a:pt x="3203723" y="55569"/>
                </a:lnTo>
                <a:lnTo>
                  <a:pt x="3241692" y="78632"/>
                </a:lnTo>
                <a:lnTo>
                  <a:pt x="3277144" y="105139"/>
                </a:lnTo>
                <a:lnTo>
                  <a:pt x="3309849" y="134858"/>
                </a:lnTo>
                <a:lnTo>
                  <a:pt x="3339575" y="167558"/>
                </a:lnTo>
                <a:lnTo>
                  <a:pt x="3366089" y="203007"/>
                </a:lnTo>
                <a:lnTo>
                  <a:pt x="3389160" y="240976"/>
                </a:lnTo>
                <a:lnTo>
                  <a:pt x="3408556" y="281231"/>
                </a:lnTo>
                <a:lnTo>
                  <a:pt x="3424046" y="323543"/>
                </a:lnTo>
                <a:lnTo>
                  <a:pt x="3435396" y="367679"/>
                </a:lnTo>
                <a:lnTo>
                  <a:pt x="3442377" y="413409"/>
                </a:lnTo>
                <a:lnTo>
                  <a:pt x="3444755" y="460502"/>
                </a:lnTo>
                <a:lnTo>
                  <a:pt x="3444755" y="2302510"/>
                </a:lnTo>
                <a:lnTo>
                  <a:pt x="3442377" y="2349602"/>
                </a:lnTo>
                <a:lnTo>
                  <a:pt x="3435396" y="2395332"/>
                </a:lnTo>
                <a:lnTo>
                  <a:pt x="3424046" y="2439468"/>
                </a:lnTo>
                <a:lnTo>
                  <a:pt x="3408556" y="2481780"/>
                </a:lnTo>
                <a:lnTo>
                  <a:pt x="3389160" y="2522035"/>
                </a:lnTo>
                <a:lnTo>
                  <a:pt x="3366089" y="2560004"/>
                </a:lnTo>
                <a:lnTo>
                  <a:pt x="3339575" y="2595453"/>
                </a:lnTo>
                <a:lnTo>
                  <a:pt x="3309849" y="2628153"/>
                </a:lnTo>
                <a:lnTo>
                  <a:pt x="3277144" y="2657872"/>
                </a:lnTo>
                <a:lnTo>
                  <a:pt x="3241692" y="2684379"/>
                </a:lnTo>
                <a:lnTo>
                  <a:pt x="3203723" y="2707442"/>
                </a:lnTo>
                <a:lnTo>
                  <a:pt x="3163470" y="2726830"/>
                </a:lnTo>
                <a:lnTo>
                  <a:pt x="3121165" y="2742313"/>
                </a:lnTo>
                <a:lnTo>
                  <a:pt x="3077039" y="2753658"/>
                </a:lnTo>
                <a:lnTo>
                  <a:pt x="3031325" y="2760635"/>
                </a:lnTo>
                <a:lnTo>
                  <a:pt x="2984253" y="2763012"/>
                </a:lnTo>
                <a:lnTo>
                  <a:pt x="460522" y="2763012"/>
                </a:lnTo>
                <a:lnTo>
                  <a:pt x="413436" y="2760635"/>
                </a:lnTo>
                <a:lnTo>
                  <a:pt x="367710" y="2753658"/>
                </a:lnTo>
                <a:lnTo>
                  <a:pt x="323575" y="2742313"/>
                </a:lnTo>
                <a:lnTo>
                  <a:pt x="281264" y="2726830"/>
                </a:lnTo>
                <a:lnTo>
                  <a:pt x="241008" y="2707442"/>
                </a:lnTo>
                <a:lnTo>
                  <a:pt x="203038" y="2684379"/>
                </a:lnTo>
                <a:lnTo>
                  <a:pt x="167585" y="2657872"/>
                </a:lnTo>
                <a:lnTo>
                  <a:pt x="134882" y="2628153"/>
                </a:lnTo>
                <a:lnTo>
                  <a:pt x="105159" y="2595453"/>
                </a:lnTo>
                <a:lnTo>
                  <a:pt x="78649" y="2560004"/>
                </a:lnTo>
                <a:lnTo>
                  <a:pt x="55581" y="2522035"/>
                </a:lnTo>
                <a:lnTo>
                  <a:pt x="36189" y="2481780"/>
                </a:lnTo>
                <a:lnTo>
                  <a:pt x="20703" y="2439468"/>
                </a:lnTo>
                <a:lnTo>
                  <a:pt x="9356" y="2395332"/>
                </a:lnTo>
                <a:lnTo>
                  <a:pt x="2377" y="2349602"/>
                </a:lnTo>
                <a:lnTo>
                  <a:pt x="0" y="2302510"/>
                </a:lnTo>
                <a:lnTo>
                  <a:pt x="0" y="460502"/>
                </a:lnTo>
                <a:close/>
              </a:path>
            </a:pathLst>
          </a:custGeom>
          <a:ln w="19050">
            <a:solidFill>
              <a:srgbClr val="006FC0"/>
            </a:solidFill>
          </a:ln>
        </p:spPr>
        <p:txBody>
          <a:bodyPr wrap="square" lIns="0" tIns="0" rIns="0" bIns="0" rtlCol="0"/>
          <a:lstStyle/>
          <a:p>
            <a:endParaRPr/>
          </a:p>
        </p:txBody>
      </p:sp>
      <p:grpSp>
        <p:nvGrpSpPr>
          <p:cNvPr id="6" name="object 6"/>
          <p:cNvGrpSpPr/>
          <p:nvPr/>
        </p:nvGrpSpPr>
        <p:grpSpPr>
          <a:xfrm>
            <a:off x="94226" y="3410203"/>
            <a:ext cx="8540750" cy="3355975"/>
            <a:chOff x="94226" y="3410203"/>
            <a:chExt cx="8540750" cy="3355975"/>
          </a:xfrm>
        </p:grpSpPr>
        <p:sp>
          <p:nvSpPr>
            <p:cNvPr id="7" name="object 7"/>
            <p:cNvSpPr/>
            <p:nvPr/>
          </p:nvSpPr>
          <p:spPr>
            <a:xfrm>
              <a:off x="103751" y="3419728"/>
              <a:ext cx="8521700" cy="3336925"/>
            </a:xfrm>
            <a:custGeom>
              <a:avLst/>
              <a:gdLst/>
              <a:ahLst/>
              <a:cxnLst/>
              <a:rect l="l" t="t" r="r" b="b"/>
              <a:pathLst>
                <a:path w="8521700" h="3336925">
                  <a:moveTo>
                    <a:pt x="0" y="556133"/>
                  </a:moveTo>
                  <a:lnTo>
                    <a:pt x="2041" y="508155"/>
                  </a:lnTo>
                  <a:lnTo>
                    <a:pt x="8053" y="461310"/>
                  </a:lnTo>
                  <a:lnTo>
                    <a:pt x="17869" y="415763"/>
                  </a:lnTo>
                  <a:lnTo>
                    <a:pt x="31322" y="371683"/>
                  </a:lnTo>
                  <a:lnTo>
                    <a:pt x="48246" y="329235"/>
                  </a:lnTo>
                  <a:lnTo>
                    <a:pt x="68473" y="288588"/>
                  </a:lnTo>
                  <a:lnTo>
                    <a:pt x="91836" y="249907"/>
                  </a:lnTo>
                  <a:lnTo>
                    <a:pt x="118169" y="213361"/>
                  </a:lnTo>
                  <a:lnTo>
                    <a:pt x="147305" y="179116"/>
                  </a:lnTo>
                  <a:lnTo>
                    <a:pt x="179076" y="147340"/>
                  </a:lnTo>
                  <a:lnTo>
                    <a:pt x="213316" y="118199"/>
                  </a:lnTo>
                  <a:lnTo>
                    <a:pt x="249857" y="91860"/>
                  </a:lnTo>
                  <a:lnTo>
                    <a:pt x="288534" y="68492"/>
                  </a:lnTo>
                  <a:lnTo>
                    <a:pt x="329178" y="48260"/>
                  </a:lnTo>
                  <a:lnTo>
                    <a:pt x="371623" y="31332"/>
                  </a:lnTo>
                  <a:lnTo>
                    <a:pt x="415703" y="17874"/>
                  </a:lnTo>
                  <a:lnTo>
                    <a:pt x="461249" y="8055"/>
                  </a:lnTo>
                  <a:lnTo>
                    <a:pt x="508096" y="2041"/>
                  </a:lnTo>
                  <a:lnTo>
                    <a:pt x="556077" y="0"/>
                  </a:lnTo>
                  <a:lnTo>
                    <a:pt x="7965066" y="0"/>
                  </a:lnTo>
                  <a:lnTo>
                    <a:pt x="8013042" y="2041"/>
                  </a:lnTo>
                  <a:lnTo>
                    <a:pt x="8059885" y="8055"/>
                  </a:lnTo>
                  <a:lnTo>
                    <a:pt x="8105427" y="17874"/>
                  </a:lnTo>
                  <a:lnTo>
                    <a:pt x="8149501" y="31332"/>
                  </a:lnTo>
                  <a:lnTo>
                    <a:pt x="8191942" y="48260"/>
                  </a:lnTo>
                  <a:lnTo>
                    <a:pt x="8232581" y="68492"/>
                  </a:lnTo>
                  <a:lnTo>
                    <a:pt x="8271253" y="91860"/>
                  </a:lnTo>
                  <a:lnTo>
                    <a:pt x="8307789" y="118199"/>
                  </a:lnTo>
                  <a:lnTo>
                    <a:pt x="8342024" y="147340"/>
                  </a:lnTo>
                  <a:lnTo>
                    <a:pt x="8373791" y="179116"/>
                  </a:lnTo>
                  <a:lnTo>
                    <a:pt x="8402922" y="213361"/>
                  </a:lnTo>
                  <a:lnTo>
                    <a:pt x="8429250" y="249907"/>
                  </a:lnTo>
                  <a:lnTo>
                    <a:pt x="8452610" y="288588"/>
                  </a:lnTo>
                  <a:lnTo>
                    <a:pt x="8472834" y="329235"/>
                  </a:lnTo>
                  <a:lnTo>
                    <a:pt x="8489755" y="371683"/>
                  </a:lnTo>
                  <a:lnTo>
                    <a:pt x="8503206" y="415763"/>
                  </a:lnTo>
                  <a:lnTo>
                    <a:pt x="8513020" y="461310"/>
                  </a:lnTo>
                  <a:lnTo>
                    <a:pt x="8519031" y="508155"/>
                  </a:lnTo>
                  <a:lnTo>
                    <a:pt x="8521072" y="556133"/>
                  </a:lnTo>
                  <a:lnTo>
                    <a:pt x="8521072" y="2780360"/>
                  </a:lnTo>
                  <a:lnTo>
                    <a:pt x="8519031" y="2828340"/>
                  </a:lnTo>
                  <a:lnTo>
                    <a:pt x="8513020" y="2875187"/>
                  </a:lnTo>
                  <a:lnTo>
                    <a:pt x="8503206" y="2920734"/>
                  </a:lnTo>
                  <a:lnTo>
                    <a:pt x="8489755" y="2964813"/>
                  </a:lnTo>
                  <a:lnTo>
                    <a:pt x="8472834" y="3007259"/>
                  </a:lnTo>
                  <a:lnTo>
                    <a:pt x="8452610" y="3047903"/>
                  </a:lnTo>
                  <a:lnTo>
                    <a:pt x="8429250" y="3086580"/>
                  </a:lnTo>
                  <a:lnTo>
                    <a:pt x="8402922" y="3123122"/>
                  </a:lnTo>
                  <a:lnTo>
                    <a:pt x="8373791" y="3157362"/>
                  </a:lnTo>
                  <a:lnTo>
                    <a:pt x="8342024" y="3189133"/>
                  </a:lnTo>
                  <a:lnTo>
                    <a:pt x="8307789" y="3218269"/>
                  </a:lnTo>
                  <a:lnTo>
                    <a:pt x="8271253" y="3244602"/>
                  </a:lnTo>
                  <a:lnTo>
                    <a:pt x="8232581" y="3267965"/>
                  </a:lnTo>
                  <a:lnTo>
                    <a:pt x="8191942" y="3288192"/>
                  </a:lnTo>
                  <a:lnTo>
                    <a:pt x="8149501" y="3305116"/>
                  </a:lnTo>
                  <a:lnTo>
                    <a:pt x="8105427" y="3318570"/>
                  </a:lnTo>
                  <a:lnTo>
                    <a:pt x="8059885" y="3328386"/>
                  </a:lnTo>
                  <a:lnTo>
                    <a:pt x="8013042" y="3334398"/>
                  </a:lnTo>
                  <a:lnTo>
                    <a:pt x="7965066" y="3336439"/>
                  </a:lnTo>
                  <a:lnTo>
                    <a:pt x="556077" y="3336439"/>
                  </a:lnTo>
                  <a:lnTo>
                    <a:pt x="508096" y="3334398"/>
                  </a:lnTo>
                  <a:lnTo>
                    <a:pt x="461249" y="3328386"/>
                  </a:lnTo>
                  <a:lnTo>
                    <a:pt x="415703" y="3318570"/>
                  </a:lnTo>
                  <a:lnTo>
                    <a:pt x="371623" y="3305116"/>
                  </a:lnTo>
                  <a:lnTo>
                    <a:pt x="329178" y="3288192"/>
                  </a:lnTo>
                  <a:lnTo>
                    <a:pt x="288534" y="3267965"/>
                  </a:lnTo>
                  <a:lnTo>
                    <a:pt x="249857" y="3244602"/>
                  </a:lnTo>
                  <a:lnTo>
                    <a:pt x="213316" y="3218269"/>
                  </a:lnTo>
                  <a:lnTo>
                    <a:pt x="179076" y="3189133"/>
                  </a:lnTo>
                  <a:lnTo>
                    <a:pt x="147305" y="3157362"/>
                  </a:lnTo>
                  <a:lnTo>
                    <a:pt x="118169" y="3123122"/>
                  </a:lnTo>
                  <a:lnTo>
                    <a:pt x="91836" y="3086580"/>
                  </a:lnTo>
                  <a:lnTo>
                    <a:pt x="68473" y="3047903"/>
                  </a:lnTo>
                  <a:lnTo>
                    <a:pt x="48246" y="3007259"/>
                  </a:lnTo>
                  <a:lnTo>
                    <a:pt x="31322" y="2964813"/>
                  </a:lnTo>
                  <a:lnTo>
                    <a:pt x="17869" y="2920734"/>
                  </a:lnTo>
                  <a:lnTo>
                    <a:pt x="8053" y="2875187"/>
                  </a:lnTo>
                  <a:lnTo>
                    <a:pt x="2041" y="2828340"/>
                  </a:lnTo>
                  <a:lnTo>
                    <a:pt x="0" y="2780360"/>
                  </a:lnTo>
                  <a:lnTo>
                    <a:pt x="0" y="556133"/>
                  </a:lnTo>
                  <a:close/>
                </a:path>
              </a:pathLst>
            </a:custGeom>
            <a:ln w="19050">
              <a:solidFill>
                <a:srgbClr val="006FC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218770" y="4134338"/>
              <a:ext cx="3895594" cy="2084062"/>
            </a:xfrm>
            <a:prstGeom prst="rect">
              <a:avLst/>
            </a:prstGeom>
          </p:spPr>
        </p:pic>
      </p:grpSp>
      <p:sp>
        <p:nvSpPr>
          <p:cNvPr id="9" name="object 9"/>
          <p:cNvSpPr/>
          <p:nvPr/>
        </p:nvSpPr>
        <p:spPr>
          <a:xfrm>
            <a:off x="8702040" y="594487"/>
            <a:ext cx="3386454" cy="4881880"/>
          </a:xfrm>
          <a:custGeom>
            <a:avLst/>
            <a:gdLst/>
            <a:ahLst/>
            <a:cxnLst/>
            <a:rect l="l" t="t" r="r" b="b"/>
            <a:pathLst>
              <a:path w="3386454" h="4881880">
                <a:moveTo>
                  <a:pt x="0" y="564388"/>
                </a:moveTo>
                <a:lnTo>
                  <a:pt x="2071" y="515696"/>
                </a:lnTo>
                <a:lnTo>
                  <a:pt x="8174" y="468154"/>
                </a:lnTo>
                <a:lnTo>
                  <a:pt x="18139" y="421930"/>
                </a:lnTo>
                <a:lnTo>
                  <a:pt x="31795" y="377194"/>
                </a:lnTo>
                <a:lnTo>
                  <a:pt x="48974" y="334116"/>
                </a:lnTo>
                <a:lnTo>
                  <a:pt x="69505" y="292865"/>
                </a:lnTo>
                <a:lnTo>
                  <a:pt x="93220" y="253611"/>
                </a:lnTo>
                <a:lnTo>
                  <a:pt x="119949" y="216522"/>
                </a:lnTo>
                <a:lnTo>
                  <a:pt x="149522" y="181769"/>
                </a:lnTo>
                <a:lnTo>
                  <a:pt x="181769" y="149522"/>
                </a:lnTo>
                <a:lnTo>
                  <a:pt x="216522" y="119949"/>
                </a:lnTo>
                <a:lnTo>
                  <a:pt x="253611" y="93220"/>
                </a:lnTo>
                <a:lnTo>
                  <a:pt x="292865" y="69505"/>
                </a:lnTo>
                <a:lnTo>
                  <a:pt x="334116" y="48974"/>
                </a:lnTo>
                <a:lnTo>
                  <a:pt x="377194" y="31795"/>
                </a:lnTo>
                <a:lnTo>
                  <a:pt x="421930" y="18139"/>
                </a:lnTo>
                <a:lnTo>
                  <a:pt x="468154" y="8174"/>
                </a:lnTo>
                <a:lnTo>
                  <a:pt x="515696" y="2071"/>
                </a:lnTo>
                <a:lnTo>
                  <a:pt x="564387" y="0"/>
                </a:lnTo>
                <a:lnTo>
                  <a:pt x="2821812" y="0"/>
                </a:lnTo>
                <a:lnTo>
                  <a:pt x="2870504" y="2071"/>
                </a:lnTo>
                <a:lnTo>
                  <a:pt x="2918046" y="8174"/>
                </a:lnTo>
                <a:lnTo>
                  <a:pt x="2964270" y="18139"/>
                </a:lnTo>
                <a:lnTo>
                  <a:pt x="3009006" y="31795"/>
                </a:lnTo>
                <a:lnTo>
                  <a:pt x="3052084" y="48974"/>
                </a:lnTo>
                <a:lnTo>
                  <a:pt x="3093335" y="69505"/>
                </a:lnTo>
                <a:lnTo>
                  <a:pt x="3132589" y="93220"/>
                </a:lnTo>
                <a:lnTo>
                  <a:pt x="3169678" y="119949"/>
                </a:lnTo>
                <a:lnTo>
                  <a:pt x="3204431" y="149522"/>
                </a:lnTo>
                <a:lnTo>
                  <a:pt x="3236678" y="181769"/>
                </a:lnTo>
                <a:lnTo>
                  <a:pt x="3266251" y="216522"/>
                </a:lnTo>
                <a:lnTo>
                  <a:pt x="3292980" y="253611"/>
                </a:lnTo>
                <a:lnTo>
                  <a:pt x="3316695" y="292865"/>
                </a:lnTo>
                <a:lnTo>
                  <a:pt x="3337226" y="334116"/>
                </a:lnTo>
                <a:lnTo>
                  <a:pt x="3354405" y="377194"/>
                </a:lnTo>
                <a:lnTo>
                  <a:pt x="3368061" y="421930"/>
                </a:lnTo>
                <a:lnTo>
                  <a:pt x="3378026" y="468154"/>
                </a:lnTo>
                <a:lnTo>
                  <a:pt x="3384129" y="515696"/>
                </a:lnTo>
                <a:lnTo>
                  <a:pt x="3386201" y="564388"/>
                </a:lnTo>
                <a:lnTo>
                  <a:pt x="3386201" y="4317111"/>
                </a:lnTo>
                <a:lnTo>
                  <a:pt x="3384129" y="4365820"/>
                </a:lnTo>
                <a:lnTo>
                  <a:pt x="3378026" y="4413376"/>
                </a:lnTo>
                <a:lnTo>
                  <a:pt x="3368061" y="4459610"/>
                </a:lnTo>
                <a:lnTo>
                  <a:pt x="3354405" y="4504353"/>
                </a:lnTo>
                <a:lnTo>
                  <a:pt x="3337226" y="4547436"/>
                </a:lnTo>
                <a:lnTo>
                  <a:pt x="3316695" y="4588689"/>
                </a:lnTo>
                <a:lnTo>
                  <a:pt x="3292980" y="4627943"/>
                </a:lnTo>
                <a:lnTo>
                  <a:pt x="3266251" y="4665030"/>
                </a:lnTo>
                <a:lnTo>
                  <a:pt x="3236678" y="4699779"/>
                </a:lnTo>
                <a:lnTo>
                  <a:pt x="3204431" y="4732021"/>
                </a:lnTo>
                <a:lnTo>
                  <a:pt x="3169678" y="4761588"/>
                </a:lnTo>
                <a:lnTo>
                  <a:pt x="3132589" y="4788310"/>
                </a:lnTo>
                <a:lnTo>
                  <a:pt x="3093335" y="4812019"/>
                </a:lnTo>
                <a:lnTo>
                  <a:pt x="3052084" y="4832544"/>
                </a:lnTo>
                <a:lnTo>
                  <a:pt x="3009006" y="4849716"/>
                </a:lnTo>
                <a:lnTo>
                  <a:pt x="2964270" y="4863367"/>
                </a:lnTo>
                <a:lnTo>
                  <a:pt x="2918046" y="4873327"/>
                </a:lnTo>
                <a:lnTo>
                  <a:pt x="2870504" y="4879428"/>
                </a:lnTo>
                <a:lnTo>
                  <a:pt x="2821812" y="4881499"/>
                </a:lnTo>
                <a:lnTo>
                  <a:pt x="564387" y="4881499"/>
                </a:lnTo>
                <a:lnTo>
                  <a:pt x="515696" y="4879428"/>
                </a:lnTo>
                <a:lnTo>
                  <a:pt x="468154" y="4873327"/>
                </a:lnTo>
                <a:lnTo>
                  <a:pt x="421930" y="4863367"/>
                </a:lnTo>
                <a:lnTo>
                  <a:pt x="377194" y="4849716"/>
                </a:lnTo>
                <a:lnTo>
                  <a:pt x="334116" y="4832544"/>
                </a:lnTo>
                <a:lnTo>
                  <a:pt x="292865" y="4812019"/>
                </a:lnTo>
                <a:lnTo>
                  <a:pt x="253611" y="4788310"/>
                </a:lnTo>
                <a:lnTo>
                  <a:pt x="216522" y="4761588"/>
                </a:lnTo>
                <a:lnTo>
                  <a:pt x="181769" y="4732021"/>
                </a:lnTo>
                <a:lnTo>
                  <a:pt x="149522" y="4699779"/>
                </a:lnTo>
                <a:lnTo>
                  <a:pt x="119949" y="4665030"/>
                </a:lnTo>
                <a:lnTo>
                  <a:pt x="93220" y="4627943"/>
                </a:lnTo>
                <a:lnTo>
                  <a:pt x="69505" y="4588689"/>
                </a:lnTo>
                <a:lnTo>
                  <a:pt x="48974" y="4547436"/>
                </a:lnTo>
                <a:lnTo>
                  <a:pt x="31795" y="4504353"/>
                </a:lnTo>
                <a:lnTo>
                  <a:pt x="18139" y="4459610"/>
                </a:lnTo>
                <a:lnTo>
                  <a:pt x="8174" y="4413376"/>
                </a:lnTo>
                <a:lnTo>
                  <a:pt x="2071" y="4365820"/>
                </a:lnTo>
                <a:lnTo>
                  <a:pt x="0" y="4317111"/>
                </a:lnTo>
                <a:lnTo>
                  <a:pt x="0" y="564388"/>
                </a:lnTo>
                <a:close/>
              </a:path>
            </a:pathLst>
          </a:custGeom>
          <a:ln w="19050">
            <a:solidFill>
              <a:srgbClr val="006FC0"/>
            </a:solidFill>
          </a:ln>
        </p:spPr>
        <p:txBody>
          <a:bodyPr wrap="square" lIns="0" tIns="0" rIns="0" bIns="0" rtlCol="0"/>
          <a:lstStyle/>
          <a:p>
            <a:endParaRPr/>
          </a:p>
        </p:txBody>
      </p:sp>
      <p:sp>
        <p:nvSpPr>
          <p:cNvPr id="10" name="object 10"/>
          <p:cNvSpPr txBox="1"/>
          <p:nvPr/>
        </p:nvSpPr>
        <p:spPr>
          <a:xfrm>
            <a:off x="1412875" y="313436"/>
            <a:ext cx="9714865" cy="539115"/>
          </a:xfrm>
          <a:prstGeom prst="rect">
            <a:avLst/>
          </a:prstGeom>
        </p:spPr>
        <p:txBody>
          <a:bodyPr vert="horz" wrap="square" lIns="0" tIns="12700" rIns="0" bIns="0" rtlCol="0">
            <a:spAutoFit/>
          </a:bodyPr>
          <a:lstStyle/>
          <a:p>
            <a:pPr marR="344805" algn="ctr">
              <a:lnSpc>
                <a:spcPts val="1650"/>
              </a:lnSpc>
              <a:spcBef>
                <a:spcPts val="100"/>
              </a:spcBef>
            </a:pPr>
            <a:r>
              <a:rPr sz="1400" b="1" dirty="0">
                <a:latin typeface="Times New Roman"/>
                <a:cs typeface="Times New Roman"/>
              </a:rPr>
              <a:t>Brigid</a:t>
            </a:r>
            <a:r>
              <a:rPr sz="1400" b="1" spc="-65" dirty="0">
                <a:latin typeface="Times New Roman"/>
                <a:cs typeface="Times New Roman"/>
              </a:rPr>
              <a:t> </a:t>
            </a:r>
            <a:r>
              <a:rPr sz="1400" b="1" dirty="0">
                <a:latin typeface="Times New Roman"/>
                <a:cs typeface="Times New Roman"/>
              </a:rPr>
              <a:t>Driscoll,</a:t>
            </a:r>
            <a:r>
              <a:rPr sz="1400" b="1" spc="-60" dirty="0">
                <a:latin typeface="Times New Roman"/>
                <a:cs typeface="Times New Roman"/>
              </a:rPr>
              <a:t> </a:t>
            </a:r>
            <a:r>
              <a:rPr sz="1400" b="1" spc="-25" dirty="0">
                <a:latin typeface="Times New Roman"/>
                <a:cs typeface="Times New Roman"/>
              </a:rPr>
              <a:t>PT,</a:t>
            </a:r>
            <a:r>
              <a:rPr sz="1400" b="1" spc="-40" dirty="0">
                <a:latin typeface="Times New Roman"/>
                <a:cs typeface="Times New Roman"/>
              </a:rPr>
              <a:t> </a:t>
            </a:r>
            <a:r>
              <a:rPr sz="1400" b="1" spc="-10" dirty="0">
                <a:latin typeface="Times New Roman"/>
                <a:cs typeface="Times New Roman"/>
              </a:rPr>
              <a:t>DPT,CO/L,</a:t>
            </a:r>
            <a:r>
              <a:rPr sz="1400" b="1" spc="-35" dirty="0">
                <a:latin typeface="Times New Roman"/>
                <a:cs typeface="Times New Roman"/>
              </a:rPr>
              <a:t> </a:t>
            </a:r>
            <a:r>
              <a:rPr sz="1400" b="1" dirty="0">
                <a:latin typeface="Times New Roman"/>
                <a:cs typeface="Times New Roman"/>
              </a:rPr>
              <a:t>Sara</a:t>
            </a:r>
            <a:r>
              <a:rPr sz="1400" b="1" spc="-45" dirty="0">
                <a:latin typeface="Times New Roman"/>
                <a:cs typeface="Times New Roman"/>
              </a:rPr>
              <a:t> </a:t>
            </a:r>
            <a:r>
              <a:rPr sz="1400" b="1" dirty="0">
                <a:latin typeface="Times New Roman"/>
                <a:cs typeface="Times New Roman"/>
              </a:rPr>
              <a:t>Jerousek,</a:t>
            </a:r>
            <a:r>
              <a:rPr sz="1400" b="1" spc="-35" dirty="0">
                <a:latin typeface="Times New Roman"/>
                <a:cs typeface="Times New Roman"/>
              </a:rPr>
              <a:t> </a:t>
            </a:r>
            <a:r>
              <a:rPr sz="1400" b="1" dirty="0">
                <a:latin typeface="Times New Roman"/>
                <a:cs typeface="Times New Roman"/>
              </a:rPr>
              <a:t>CO/L,</a:t>
            </a:r>
            <a:r>
              <a:rPr sz="1400" b="1" spc="-60" dirty="0">
                <a:latin typeface="Times New Roman"/>
                <a:cs typeface="Times New Roman"/>
              </a:rPr>
              <a:t> </a:t>
            </a:r>
            <a:r>
              <a:rPr sz="1400" b="1" dirty="0">
                <a:latin typeface="Times New Roman"/>
                <a:cs typeface="Times New Roman"/>
              </a:rPr>
              <a:t>Elizabeth</a:t>
            </a:r>
            <a:r>
              <a:rPr sz="1400" b="1" spc="-70" dirty="0">
                <a:latin typeface="Times New Roman"/>
                <a:cs typeface="Times New Roman"/>
              </a:rPr>
              <a:t> </a:t>
            </a:r>
            <a:r>
              <a:rPr sz="1400" b="1" dirty="0">
                <a:latin typeface="Times New Roman"/>
                <a:cs typeface="Times New Roman"/>
              </a:rPr>
              <a:t>O’Riordan,</a:t>
            </a:r>
            <a:r>
              <a:rPr sz="1400" b="1" spc="-60" dirty="0">
                <a:latin typeface="Times New Roman"/>
                <a:cs typeface="Times New Roman"/>
              </a:rPr>
              <a:t> </a:t>
            </a:r>
            <a:r>
              <a:rPr sz="1400" b="1" spc="-25" dirty="0">
                <a:latin typeface="Times New Roman"/>
                <a:cs typeface="Times New Roman"/>
              </a:rPr>
              <a:t>PT,</a:t>
            </a:r>
            <a:r>
              <a:rPr sz="1400" b="1" spc="-40" dirty="0">
                <a:latin typeface="Times New Roman"/>
                <a:cs typeface="Times New Roman"/>
              </a:rPr>
              <a:t> </a:t>
            </a:r>
            <a:r>
              <a:rPr sz="1400" b="1" spc="-20" dirty="0">
                <a:latin typeface="Times New Roman"/>
                <a:cs typeface="Times New Roman"/>
              </a:rPr>
              <a:t>DPT,</a:t>
            </a:r>
            <a:r>
              <a:rPr sz="1400" b="1" spc="-30" dirty="0">
                <a:latin typeface="Times New Roman"/>
                <a:cs typeface="Times New Roman"/>
              </a:rPr>
              <a:t> </a:t>
            </a:r>
            <a:r>
              <a:rPr sz="1400" b="1" dirty="0">
                <a:latin typeface="Times New Roman"/>
                <a:cs typeface="Times New Roman"/>
              </a:rPr>
              <a:t>MS,</a:t>
            </a:r>
            <a:r>
              <a:rPr sz="1400" b="1" spc="-30" dirty="0">
                <a:latin typeface="Times New Roman"/>
                <a:cs typeface="Times New Roman"/>
              </a:rPr>
              <a:t> </a:t>
            </a:r>
            <a:r>
              <a:rPr sz="1400" b="1" dirty="0">
                <a:latin typeface="Times New Roman"/>
                <a:cs typeface="Times New Roman"/>
              </a:rPr>
              <a:t>Bridget</a:t>
            </a:r>
            <a:r>
              <a:rPr sz="1400" b="1" spc="-60" dirty="0">
                <a:latin typeface="Times New Roman"/>
                <a:cs typeface="Times New Roman"/>
              </a:rPr>
              <a:t> </a:t>
            </a:r>
            <a:r>
              <a:rPr sz="1400" b="1" dirty="0">
                <a:latin typeface="Times New Roman"/>
                <a:cs typeface="Times New Roman"/>
              </a:rPr>
              <a:t>Ugaste,</a:t>
            </a:r>
            <a:r>
              <a:rPr sz="1400" b="1" spc="-50" dirty="0">
                <a:latin typeface="Times New Roman"/>
                <a:cs typeface="Times New Roman"/>
              </a:rPr>
              <a:t> </a:t>
            </a:r>
            <a:r>
              <a:rPr sz="1400" b="1" spc="-25" dirty="0">
                <a:latin typeface="Times New Roman"/>
                <a:cs typeface="Times New Roman"/>
              </a:rPr>
              <a:t>PT,</a:t>
            </a:r>
            <a:r>
              <a:rPr sz="1400" b="1" spc="-40" dirty="0">
                <a:latin typeface="Times New Roman"/>
                <a:cs typeface="Times New Roman"/>
              </a:rPr>
              <a:t> </a:t>
            </a:r>
            <a:r>
              <a:rPr sz="1400" b="1" spc="-25" dirty="0">
                <a:latin typeface="Times New Roman"/>
                <a:cs typeface="Times New Roman"/>
              </a:rPr>
              <a:t>DPT</a:t>
            </a:r>
            <a:endParaRPr sz="1400" dirty="0">
              <a:latin typeface="Times New Roman"/>
              <a:cs typeface="Times New Roman"/>
            </a:endParaRPr>
          </a:p>
          <a:p>
            <a:pPr marR="346075" algn="ctr">
              <a:lnSpc>
                <a:spcPts val="1000"/>
              </a:lnSpc>
            </a:pPr>
            <a:r>
              <a:rPr sz="900" spc="10" dirty="0">
                <a:latin typeface="Times New Roman"/>
                <a:cs typeface="Times New Roman"/>
              </a:rPr>
              <a:t>Ann</a:t>
            </a:r>
            <a:r>
              <a:rPr sz="900" spc="220" dirty="0">
                <a:latin typeface="Times New Roman"/>
                <a:cs typeface="Times New Roman"/>
              </a:rPr>
              <a:t> </a:t>
            </a:r>
            <a:r>
              <a:rPr sz="900" spc="10" dirty="0">
                <a:latin typeface="Times New Roman"/>
                <a:cs typeface="Times New Roman"/>
              </a:rPr>
              <a:t>&amp;</a:t>
            </a:r>
            <a:r>
              <a:rPr sz="900" spc="130" dirty="0">
                <a:latin typeface="Times New Roman"/>
                <a:cs typeface="Times New Roman"/>
              </a:rPr>
              <a:t> </a:t>
            </a:r>
            <a:r>
              <a:rPr sz="900" spc="10" dirty="0">
                <a:latin typeface="Times New Roman"/>
                <a:cs typeface="Times New Roman"/>
              </a:rPr>
              <a:t>Robert</a:t>
            </a:r>
            <a:r>
              <a:rPr sz="900" spc="210" dirty="0">
                <a:latin typeface="Times New Roman"/>
                <a:cs typeface="Times New Roman"/>
              </a:rPr>
              <a:t> </a:t>
            </a:r>
            <a:r>
              <a:rPr sz="900" spc="10" dirty="0">
                <a:latin typeface="Times New Roman"/>
                <a:cs typeface="Times New Roman"/>
              </a:rPr>
              <a:t>H.</a:t>
            </a:r>
            <a:r>
              <a:rPr sz="900" spc="165" dirty="0">
                <a:latin typeface="Times New Roman"/>
                <a:cs typeface="Times New Roman"/>
              </a:rPr>
              <a:t> </a:t>
            </a:r>
            <a:r>
              <a:rPr sz="900" spc="10" dirty="0">
                <a:latin typeface="Times New Roman"/>
                <a:cs typeface="Times New Roman"/>
              </a:rPr>
              <a:t>Lurie</a:t>
            </a:r>
            <a:r>
              <a:rPr sz="900" spc="150" dirty="0">
                <a:latin typeface="Times New Roman"/>
                <a:cs typeface="Times New Roman"/>
              </a:rPr>
              <a:t> </a:t>
            </a:r>
            <a:r>
              <a:rPr sz="900" spc="10" dirty="0">
                <a:latin typeface="Times New Roman"/>
                <a:cs typeface="Times New Roman"/>
              </a:rPr>
              <a:t>Children’s</a:t>
            </a:r>
            <a:r>
              <a:rPr sz="900" spc="155" dirty="0">
                <a:latin typeface="Times New Roman"/>
                <a:cs typeface="Times New Roman"/>
              </a:rPr>
              <a:t> </a:t>
            </a:r>
            <a:r>
              <a:rPr sz="900" spc="10" dirty="0">
                <a:latin typeface="Times New Roman"/>
                <a:cs typeface="Times New Roman"/>
              </a:rPr>
              <a:t>Hospital</a:t>
            </a:r>
            <a:r>
              <a:rPr sz="900" spc="165" dirty="0">
                <a:latin typeface="Times New Roman"/>
                <a:cs typeface="Times New Roman"/>
              </a:rPr>
              <a:t> </a:t>
            </a:r>
            <a:r>
              <a:rPr sz="900" spc="10" dirty="0">
                <a:latin typeface="Times New Roman"/>
                <a:cs typeface="Times New Roman"/>
              </a:rPr>
              <a:t>of</a:t>
            </a:r>
            <a:r>
              <a:rPr sz="900" spc="80" dirty="0">
                <a:latin typeface="Times New Roman"/>
                <a:cs typeface="Times New Roman"/>
              </a:rPr>
              <a:t> </a:t>
            </a:r>
            <a:r>
              <a:rPr sz="900" spc="10" dirty="0">
                <a:latin typeface="Times New Roman"/>
                <a:cs typeface="Times New Roman"/>
              </a:rPr>
              <a:t>Chicago,</a:t>
            </a:r>
            <a:r>
              <a:rPr sz="900" spc="165" dirty="0">
                <a:latin typeface="Times New Roman"/>
                <a:cs typeface="Times New Roman"/>
              </a:rPr>
              <a:t> </a:t>
            </a:r>
            <a:r>
              <a:rPr sz="900" spc="10" dirty="0">
                <a:latin typeface="Times New Roman"/>
                <a:cs typeface="Times New Roman"/>
              </a:rPr>
              <a:t>Chicago,</a:t>
            </a:r>
            <a:r>
              <a:rPr sz="900" spc="160" dirty="0">
                <a:latin typeface="Times New Roman"/>
                <a:cs typeface="Times New Roman"/>
              </a:rPr>
              <a:t> </a:t>
            </a:r>
            <a:r>
              <a:rPr sz="900" spc="10" dirty="0">
                <a:latin typeface="Times New Roman"/>
                <a:cs typeface="Times New Roman"/>
              </a:rPr>
              <a:t>IL,</a:t>
            </a:r>
            <a:r>
              <a:rPr sz="900" spc="150" dirty="0">
                <a:latin typeface="Times New Roman"/>
                <a:cs typeface="Times New Roman"/>
              </a:rPr>
              <a:t> </a:t>
            </a:r>
            <a:r>
              <a:rPr sz="900" spc="-25" dirty="0">
                <a:latin typeface="Times New Roman"/>
                <a:cs typeface="Times New Roman"/>
              </a:rPr>
              <a:t>USA</a:t>
            </a:r>
            <a:endParaRPr sz="900" dirty="0">
              <a:latin typeface="Times New Roman"/>
              <a:cs typeface="Times New Roman"/>
            </a:endParaRPr>
          </a:p>
          <a:p>
            <a:pPr marL="12700">
              <a:lnSpc>
                <a:spcPts val="1390"/>
              </a:lnSpc>
              <a:tabLst>
                <a:tab pos="8310245" algn="l"/>
              </a:tabLst>
            </a:pPr>
            <a:r>
              <a:rPr sz="1200" b="1" spc="-10" dirty="0">
                <a:solidFill>
                  <a:srgbClr val="006FC0"/>
                </a:solidFill>
                <a:latin typeface="Times New Roman"/>
                <a:cs typeface="Times New Roman"/>
              </a:rPr>
              <a:t>Significance</a:t>
            </a:r>
            <a:r>
              <a:rPr sz="1200" b="1" dirty="0">
                <a:solidFill>
                  <a:srgbClr val="006FC0"/>
                </a:solidFill>
                <a:latin typeface="Times New Roman"/>
                <a:cs typeface="Times New Roman"/>
              </a:rPr>
              <a:t>	Casting</a:t>
            </a:r>
            <a:r>
              <a:rPr sz="1200" b="1" spc="-15" dirty="0">
                <a:solidFill>
                  <a:srgbClr val="006FC0"/>
                </a:solidFill>
                <a:latin typeface="Times New Roman"/>
                <a:cs typeface="Times New Roman"/>
              </a:rPr>
              <a:t> </a:t>
            </a:r>
            <a:r>
              <a:rPr sz="1200" b="1" spc="-10" dirty="0">
                <a:solidFill>
                  <a:srgbClr val="006FC0"/>
                </a:solidFill>
                <a:latin typeface="Times New Roman"/>
                <a:cs typeface="Times New Roman"/>
              </a:rPr>
              <a:t>Methodology</a:t>
            </a:r>
            <a:endParaRPr sz="1200" dirty="0">
              <a:latin typeface="Times New Roman"/>
              <a:cs typeface="Times New Roman"/>
            </a:endParaRPr>
          </a:p>
        </p:txBody>
      </p:sp>
      <p:sp>
        <p:nvSpPr>
          <p:cNvPr id="11" name="object 11"/>
          <p:cNvSpPr txBox="1"/>
          <p:nvPr/>
        </p:nvSpPr>
        <p:spPr>
          <a:xfrm>
            <a:off x="8828278" y="827023"/>
            <a:ext cx="3178810" cy="4598670"/>
          </a:xfrm>
          <a:prstGeom prst="rect">
            <a:avLst/>
          </a:prstGeom>
        </p:spPr>
        <p:txBody>
          <a:bodyPr vert="horz" wrap="square" lIns="0" tIns="12700" rIns="0" bIns="0" rtlCol="0">
            <a:spAutoFit/>
          </a:bodyPr>
          <a:lstStyle/>
          <a:p>
            <a:pPr marL="184785" marR="85090" indent="-172720">
              <a:lnSpc>
                <a:spcPct val="100000"/>
              </a:lnSpc>
              <a:spcBef>
                <a:spcPts val="100"/>
              </a:spcBef>
              <a:buFont typeface="Arial"/>
              <a:buChar char="•"/>
              <a:tabLst>
                <a:tab pos="184785" algn="l"/>
              </a:tabLst>
            </a:pPr>
            <a:r>
              <a:rPr sz="1200" spc="-20" dirty="0">
                <a:latin typeface="Times New Roman"/>
                <a:cs typeface="Times New Roman"/>
              </a:rPr>
              <a:t>Weekly</a:t>
            </a:r>
            <a:r>
              <a:rPr sz="1200" spc="-10" dirty="0">
                <a:latin typeface="Times New Roman"/>
                <a:cs typeface="Times New Roman"/>
              </a:rPr>
              <a:t> </a:t>
            </a:r>
            <a:r>
              <a:rPr sz="1200" dirty="0">
                <a:latin typeface="Times New Roman"/>
                <a:cs typeface="Times New Roman"/>
              </a:rPr>
              <a:t>or</a:t>
            </a:r>
            <a:r>
              <a:rPr sz="1200" spc="-15" dirty="0">
                <a:latin typeface="Times New Roman"/>
                <a:cs typeface="Times New Roman"/>
              </a:rPr>
              <a:t> </a:t>
            </a:r>
            <a:r>
              <a:rPr sz="1200" spc="-10" dirty="0">
                <a:latin typeface="Times New Roman"/>
                <a:cs typeface="Times New Roman"/>
              </a:rPr>
              <a:t>bi-</a:t>
            </a:r>
            <a:r>
              <a:rPr sz="1200" dirty="0">
                <a:latin typeface="Times New Roman"/>
                <a:cs typeface="Times New Roman"/>
              </a:rPr>
              <a:t>weekly casts</a:t>
            </a:r>
            <a:r>
              <a:rPr sz="1200" spc="-5" dirty="0">
                <a:latin typeface="Times New Roman"/>
                <a:cs typeface="Times New Roman"/>
              </a:rPr>
              <a:t> </a:t>
            </a:r>
            <a:r>
              <a:rPr sz="1200" dirty="0">
                <a:latin typeface="Times New Roman"/>
                <a:cs typeface="Times New Roman"/>
              </a:rPr>
              <a:t>applied</a:t>
            </a:r>
            <a:r>
              <a:rPr sz="1200" spc="5" dirty="0">
                <a:latin typeface="Times New Roman"/>
                <a:cs typeface="Times New Roman"/>
              </a:rPr>
              <a:t> </a:t>
            </a:r>
            <a:r>
              <a:rPr sz="1200" dirty="0">
                <a:latin typeface="Times New Roman"/>
                <a:cs typeface="Times New Roman"/>
              </a:rPr>
              <a:t>by</a:t>
            </a:r>
            <a:r>
              <a:rPr sz="1200" spc="-2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team</a:t>
            </a:r>
            <a:r>
              <a:rPr sz="1200" spc="5" dirty="0">
                <a:latin typeface="Times New Roman"/>
                <a:cs typeface="Times New Roman"/>
              </a:rPr>
              <a:t> </a:t>
            </a:r>
            <a:r>
              <a:rPr sz="1200" spc="-25" dirty="0">
                <a:latin typeface="Times New Roman"/>
                <a:cs typeface="Times New Roman"/>
              </a:rPr>
              <a:t>of </a:t>
            </a:r>
            <a:r>
              <a:rPr sz="1200" dirty="0">
                <a:latin typeface="Times New Roman"/>
                <a:cs typeface="Times New Roman"/>
              </a:rPr>
              <a:t>orthotists</a:t>
            </a:r>
            <a:r>
              <a:rPr sz="1200" spc="-3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physical</a:t>
            </a:r>
            <a:r>
              <a:rPr sz="1200" spc="15" dirty="0">
                <a:latin typeface="Times New Roman"/>
                <a:cs typeface="Times New Roman"/>
              </a:rPr>
              <a:t> </a:t>
            </a:r>
            <a:r>
              <a:rPr sz="1200" dirty="0">
                <a:latin typeface="Times New Roman"/>
                <a:cs typeface="Times New Roman"/>
              </a:rPr>
              <a:t>therapists</a:t>
            </a:r>
            <a:r>
              <a:rPr sz="1200" spc="-20" dirty="0">
                <a:latin typeface="Times New Roman"/>
                <a:cs typeface="Times New Roman"/>
              </a:rPr>
              <a:t> </a:t>
            </a:r>
            <a:r>
              <a:rPr sz="1200" dirty="0">
                <a:latin typeface="Times New Roman"/>
                <a:cs typeface="Times New Roman"/>
              </a:rPr>
              <a:t>until</a:t>
            </a:r>
            <a:r>
              <a:rPr sz="1200" spc="-20" dirty="0">
                <a:latin typeface="Times New Roman"/>
                <a:cs typeface="Times New Roman"/>
              </a:rPr>
              <a:t> </a:t>
            </a:r>
            <a:r>
              <a:rPr sz="1200" dirty="0">
                <a:latin typeface="Times New Roman"/>
                <a:cs typeface="Times New Roman"/>
              </a:rPr>
              <a:t>15</a:t>
            </a:r>
            <a:r>
              <a:rPr sz="1200" dirty="0">
                <a:latin typeface="Arial"/>
                <a:cs typeface="Arial"/>
              </a:rPr>
              <a:t>°</a:t>
            </a:r>
            <a:r>
              <a:rPr sz="1200" spc="-80" dirty="0">
                <a:latin typeface="Arial"/>
                <a:cs typeface="Arial"/>
              </a:rPr>
              <a:t> </a:t>
            </a:r>
            <a:r>
              <a:rPr sz="1200" spc="-25" dirty="0">
                <a:latin typeface="Times New Roman"/>
                <a:cs typeface="Times New Roman"/>
              </a:rPr>
              <a:t>of </a:t>
            </a:r>
            <a:r>
              <a:rPr sz="1200" dirty="0">
                <a:latin typeface="Times New Roman"/>
                <a:cs typeface="Times New Roman"/>
              </a:rPr>
              <a:t>functional</a:t>
            </a:r>
            <a:r>
              <a:rPr sz="1200" spc="-5" dirty="0">
                <a:latin typeface="Times New Roman"/>
                <a:cs typeface="Times New Roman"/>
              </a:rPr>
              <a:t> </a:t>
            </a:r>
            <a:r>
              <a:rPr sz="1200" dirty="0">
                <a:latin typeface="Times New Roman"/>
                <a:cs typeface="Times New Roman"/>
              </a:rPr>
              <a:t>DF</a:t>
            </a:r>
            <a:r>
              <a:rPr sz="1200" spc="-3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achieved.</a:t>
            </a:r>
            <a:endParaRPr sz="1200">
              <a:latin typeface="Times New Roman"/>
              <a:cs typeface="Times New Roman"/>
            </a:endParaRPr>
          </a:p>
          <a:p>
            <a:pPr marL="184785" marR="5080" indent="-172720">
              <a:lnSpc>
                <a:spcPct val="100000"/>
              </a:lnSpc>
              <a:buFont typeface="Arial"/>
              <a:buChar char="•"/>
              <a:tabLst>
                <a:tab pos="184785" algn="l"/>
              </a:tabLst>
            </a:pPr>
            <a:r>
              <a:rPr sz="1200" dirty="0">
                <a:latin typeface="Times New Roman"/>
                <a:cs typeface="Times New Roman"/>
              </a:rPr>
              <a:t>Cast</a:t>
            </a:r>
            <a:r>
              <a:rPr sz="1200" spc="-25" dirty="0">
                <a:latin typeface="Times New Roman"/>
                <a:cs typeface="Times New Roman"/>
              </a:rPr>
              <a:t> </a:t>
            </a:r>
            <a:r>
              <a:rPr sz="1200" dirty="0">
                <a:latin typeface="Times New Roman"/>
                <a:cs typeface="Times New Roman"/>
              </a:rPr>
              <a:t>alignment set</a:t>
            </a:r>
            <a:r>
              <a:rPr sz="1200" spc="-15" dirty="0">
                <a:latin typeface="Times New Roman"/>
                <a:cs typeface="Times New Roman"/>
              </a:rPr>
              <a:t> </a:t>
            </a:r>
            <a:r>
              <a:rPr sz="1200" dirty="0">
                <a:latin typeface="Times New Roman"/>
                <a:cs typeface="Times New Roman"/>
              </a:rPr>
              <a:t>at</a:t>
            </a:r>
            <a:r>
              <a:rPr sz="1200" spc="-15" dirty="0">
                <a:latin typeface="Times New Roman"/>
                <a:cs typeface="Times New Roman"/>
              </a:rPr>
              <a:t> </a:t>
            </a:r>
            <a:r>
              <a:rPr sz="1200" dirty="0">
                <a:latin typeface="Times New Roman"/>
                <a:cs typeface="Times New Roman"/>
              </a:rPr>
              <a:t>available</a:t>
            </a:r>
            <a:r>
              <a:rPr sz="1200" spc="5" dirty="0">
                <a:latin typeface="Times New Roman"/>
                <a:cs typeface="Times New Roman"/>
              </a:rPr>
              <a:t> </a:t>
            </a:r>
            <a:r>
              <a:rPr sz="1200" dirty="0">
                <a:latin typeface="Times New Roman"/>
                <a:cs typeface="Times New Roman"/>
              </a:rPr>
              <a:t>DF</a:t>
            </a:r>
            <a:r>
              <a:rPr sz="1200" spc="-30" dirty="0">
                <a:latin typeface="Times New Roman"/>
                <a:cs typeface="Times New Roman"/>
              </a:rPr>
              <a:t> </a:t>
            </a:r>
            <a:r>
              <a:rPr sz="1200" dirty="0">
                <a:latin typeface="Times New Roman"/>
                <a:cs typeface="Times New Roman"/>
              </a:rPr>
              <a:t>ROM</a:t>
            </a:r>
            <a:r>
              <a:rPr sz="1200" spc="-40" dirty="0">
                <a:latin typeface="Times New Roman"/>
                <a:cs typeface="Times New Roman"/>
              </a:rPr>
              <a:t> </a:t>
            </a:r>
            <a:r>
              <a:rPr sz="1200" spc="-20" dirty="0">
                <a:latin typeface="Times New Roman"/>
                <a:cs typeface="Times New Roman"/>
              </a:rPr>
              <a:t>with </a:t>
            </a:r>
            <a:r>
              <a:rPr sz="1200" dirty="0">
                <a:latin typeface="Times New Roman"/>
                <a:cs typeface="Times New Roman"/>
              </a:rPr>
              <a:t>triplanar</a:t>
            </a:r>
            <a:r>
              <a:rPr sz="1200" spc="-10" dirty="0">
                <a:latin typeface="Times New Roman"/>
                <a:cs typeface="Times New Roman"/>
              </a:rPr>
              <a:t> </a:t>
            </a:r>
            <a:r>
              <a:rPr sz="1200" dirty="0">
                <a:latin typeface="Times New Roman"/>
                <a:cs typeface="Times New Roman"/>
              </a:rPr>
              <a:t>corrections,</a:t>
            </a:r>
            <a:r>
              <a:rPr sz="1200" spc="-2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knee</a:t>
            </a:r>
            <a:r>
              <a:rPr sz="1200" spc="-35" dirty="0">
                <a:latin typeface="Times New Roman"/>
                <a:cs typeface="Times New Roman"/>
              </a:rPr>
              <a:t> </a:t>
            </a:r>
            <a:r>
              <a:rPr sz="1200" dirty="0">
                <a:latin typeface="Times New Roman"/>
                <a:cs typeface="Times New Roman"/>
              </a:rPr>
              <a:t>extension,</a:t>
            </a:r>
            <a:r>
              <a:rPr sz="1200" spc="-25" dirty="0">
                <a:latin typeface="Times New Roman"/>
                <a:cs typeface="Times New Roman"/>
              </a:rPr>
              <a:t> and </a:t>
            </a:r>
            <a:r>
              <a:rPr sz="1200" dirty="0">
                <a:latin typeface="Times New Roman"/>
                <a:cs typeface="Times New Roman"/>
              </a:rPr>
              <a:t>without</a:t>
            </a:r>
            <a:r>
              <a:rPr sz="1200" spc="-15" dirty="0">
                <a:latin typeface="Times New Roman"/>
                <a:cs typeface="Times New Roman"/>
              </a:rPr>
              <a:t> </a:t>
            </a:r>
            <a:r>
              <a:rPr sz="1200" dirty="0">
                <a:latin typeface="Times New Roman"/>
                <a:cs typeface="Times New Roman"/>
              </a:rPr>
              <a:t>any</a:t>
            </a:r>
            <a:r>
              <a:rPr sz="1200" spc="-5" dirty="0">
                <a:latin typeface="Times New Roman"/>
                <a:cs typeface="Times New Roman"/>
              </a:rPr>
              <a:t> </a:t>
            </a:r>
            <a:r>
              <a:rPr sz="1200" dirty="0">
                <a:latin typeface="Times New Roman"/>
                <a:cs typeface="Times New Roman"/>
              </a:rPr>
              <a:t>stretch of</a:t>
            </a:r>
            <a:r>
              <a:rPr sz="1200" spc="-1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spc="-10" dirty="0">
                <a:latin typeface="Times New Roman"/>
                <a:cs typeface="Times New Roman"/>
              </a:rPr>
              <a:t>gastroc-</a:t>
            </a:r>
            <a:r>
              <a:rPr sz="1200" dirty="0">
                <a:latin typeface="Times New Roman"/>
                <a:cs typeface="Times New Roman"/>
              </a:rPr>
              <a:t>soleus</a:t>
            </a:r>
            <a:r>
              <a:rPr sz="1200" spc="15" dirty="0">
                <a:latin typeface="Times New Roman"/>
                <a:cs typeface="Times New Roman"/>
              </a:rPr>
              <a:t> </a:t>
            </a:r>
            <a:r>
              <a:rPr sz="1200" spc="-10" dirty="0">
                <a:latin typeface="Times New Roman"/>
                <a:cs typeface="Times New Roman"/>
              </a:rPr>
              <a:t>muscle.</a:t>
            </a:r>
            <a:endParaRPr sz="1200">
              <a:latin typeface="Times New Roman"/>
              <a:cs typeface="Times New Roman"/>
            </a:endParaRPr>
          </a:p>
          <a:p>
            <a:pPr marL="186055" indent="-173355">
              <a:lnSpc>
                <a:spcPct val="100000"/>
              </a:lnSpc>
              <a:buFont typeface="Arial"/>
              <a:buChar char="•"/>
              <a:tabLst>
                <a:tab pos="186055" algn="l"/>
              </a:tabLst>
            </a:pPr>
            <a:r>
              <a:rPr sz="1200" dirty="0">
                <a:latin typeface="Times New Roman"/>
                <a:cs typeface="Times New Roman"/>
              </a:rPr>
              <a:t>Plaster</a:t>
            </a:r>
            <a:r>
              <a:rPr sz="1200" spc="-35" dirty="0">
                <a:latin typeface="Times New Roman"/>
                <a:cs typeface="Times New Roman"/>
              </a:rPr>
              <a:t> </a:t>
            </a:r>
            <a:r>
              <a:rPr sz="1200" dirty="0">
                <a:latin typeface="Times New Roman"/>
                <a:cs typeface="Times New Roman"/>
              </a:rPr>
              <a:t>casts</a:t>
            </a:r>
            <a:r>
              <a:rPr sz="1200" spc="-25" dirty="0">
                <a:latin typeface="Times New Roman"/>
                <a:cs typeface="Times New Roman"/>
              </a:rPr>
              <a:t> </a:t>
            </a:r>
            <a:r>
              <a:rPr sz="1200" dirty="0">
                <a:latin typeface="Times New Roman"/>
                <a:cs typeface="Times New Roman"/>
              </a:rPr>
              <a:t>with</a:t>
            </a:r>
            <a:r>
              <a:rPr sz="1200" spc="-35" dirty="0">
                <a:latin typeface="Times New Roman"/>
                <a:cs typeface="Times New Roman"/>
              </a:rPr>
              <a:t> </a:t>
            </a:r>
            <a:r>
              <a:rPr sz="1200" dirty="0">
                <a:latin typeface="Times New Roman"/>
                <a:cs typeface="Times New Roman"/>
              </a:rPr>
              <a:t>fiberglass</a:t>
            </a:r>
            <a:r>
              <a:rPr sz="1200" spc="-10" dirty="0">
                <a:latin typeface="Times New Roman"/>
                <a:cs typeface="Times New Roman"/>
              </a:rPr>
              <a:t> reinforcement</a:t>
            </a:r>
            <a:endParaRPr sz="1200">
              <a:latin typeface="Times New Roman"/>
              <a:cs typeface="Times New Roman"/>
            </a:endParaRPr>
          </a:p>
          <a:p>
            <a:pPr marL="184785" marR="101600" indent="-172720">
              <a:lnSpc>
                <a:spcPct val="100000"/>
              </a:lnSpc>
              <a:buFont typeface="Arial"/>
              <a:buChar char="•"/>
              <a:tabLst>
                <a:tab pos="184785" algn="l"/>
              </a:tabLst>
            </a:pPr>
            <a:r>
              <a:rPr sz="1200" dirty="0">
                <a:latin typeface="Times New Roman"/>
                <a:cs typeface="Times New Roman"/>
              </a:rPr>
              <a:t>Casts</a:t>
            </a:r>
            <a:r>
              <a:rPr sz="1200" spc="-45"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plantarflexion</a:t>
            </a:r>
            <a:r>
              <a:rPr sz="1200" spc="-25"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accommodated</a:t>
            </a:r>
            <a:r>
              <a:rPr sz="1200" spc="5" dirty="0">
                <a:latin typeface="Times New Roman"/>
                <a:cs typeface="Times New Roman"/>
              </a:rPr>
              <a:t> </a:t>
            </a:r>
            <a:r>
              <a:rPr sz="1200" spc="-20" dirty="0">
                <a:latin typeface="Times New Roman"/>
                <a:cs typeface="Times New Roman"/>
              </a:rPr>
              <a:t>with </a:t>
            </a:r>
            <a:r>
              <a:rPr sz="1200" dirty="0">
                <a:latin typeface="Times New Roman"/>
                <a:cs typeface="Times New Roman"/>
              </a:rPr>
              <a:t>crepe</a:t>
            </a:r>
            <a:r>
              <a:rPr sz="1200" spc="-5" dirty="0">
                <a:latin typeface="Times New Roman"/>
                <a:cs typeface="Times New Roman"/>
              </a:rPr>
              <a:t> </a:t>
            </a:r>
            <a:r>
              <a:rPr sz="1200" dirty="0">
                <a:latin typeface="Times New Roman"/>
                <a:cs typeface="Times New Roman"/>
              </a:rPr>
              <a:t>heels</a:t>
            </a:r>
            <a:r>
              <a:rPr sz="1200" spc="-2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achieve</a:t>
            </a:r>
            <a:r>
              <a:rPr sz="1200" spc="-1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plantigrade</a:t>
            </a:r>
            <a:r>
              <a:rPr sz="1200" spc="5" dirty="0">
                <a:latin typeface="Times New Roman"/>
                <a:cs typeface="Times New Roman"/>
              </a:rPr>
              <a:t> </a:t>
            </a:r>
            <a:r>
              <a:rPr sz="1200" dirty="0">
                <a:latin typeface="Times New Roman"/>
                <a:cs typeface="Times New Roman"/>
              </a:rPr>
              <a:t>foot</a:t>
            </a:r>
            <a:r>
              <a:rPr sz="1200" spc="-25" dirty="0">
                <a:latin typeface="Times New Roman"/>
                <a:cs typeface="Times New Roman"/>
              </a:rPr>
              <a:t> </a:t>
            </a:r>
            <a:r>
              <a:rPr sz="1200" spc="-20" dirty="0">
                <a:latin typeface="Times New Roman"/>
                <a:cs typeface="Times New Roman"/>
              </a:rPr>
              <a:t>with </a:t>
            </a:r>
            <a:r>
              <a:rPr sz="1200" dirty="0">
                <a:latin typeface="Times New Roman"/>
                <a:cs typeface="Times New Roman"/>
              </a:rPr>
              <a:t>near</a:t>
            </a:r>
            <a:r>
              <a:rPr sz="1200" spc="-30" dirty="0">
                <a:latin typeface="Times New Roman"/>
                <a:cs typeface="Times New Roman"/>
              </a:rPr>
              <a:t> </a:t>
            </a:r>
            <a:r>
              <a:rPr sz="1200" dirty="0">
                <a:latin typeface="Times New Roman"/>
                <a:cs typeface="Times New Roman"/>
              </a:rPr>
              <a:t>vertical</a:t>
            </a:r>
            <a:r>
              <a:rPr sz="1200" spc="-10" dirty="0">
                <a:latin typeface="Times New Roman"/>
                <a:cs typeface="Times New Roman"/>
              </a:rPr>
              <a:t> tibia</a:t>
            </a:r>
            <a:endParaRPr sz="1200">
              <a:latin typeface="Times New Roman"/>
              <a:cs typeface="Times New Roman"/>
            </a:endParaRPr>
          </a:p>
          <a:p>
            <a:pPr marL="184785" marR="73660" indent="-172720">
              <a:lnSpc>
                <a:spcPct val="100000"/>
              </a:lnSpc>
              <a:buFont typeface="Arial"/>
              <a:buChar char="•"/>
              <a:tabLst>
                <a:tab pos="184785" algn="l"/>
              </a:tabLst>
            </a:pPr>
            <a:r>
              <a:rPr sz="1200" dirty="0">
                <a:latin typeface="Times New Roman"/>
                <a:cs typeface="Times New Roman"/>
              </a:rPr>
              <a:t>Patients</a:t>
            </a:r>
            <a:r>
              <a:rPr sz="1200" spc="-25" dirty="0">
                <a:latin typeface="Times New Roman"/>
                <a:cs typeface="Times New Roman"/>
              </a:rPr>
              <a:t> </a:t>
            </a:r>
            <a:r>
              <a:rPr sz="1200" dirty="0">
                <a:latin typeface="Times New Roman"/>
                <a:cs typeface="Times New Roman"/>
              </a:rPr>
              <a:t>instructed</a:t>
            </a:r>
            <a:r>
              <a:rPr sz="1200" spc="-2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HEP</a:t>
            </a:r>
            <a:r>
              <a:rPr sz="1200" spc="-75" dirty="0">
                <a:latin typeface="Times New Roman"/>
                <a:cs typeface="Times New Roman"/>
              </a:rPr>
              <a:t> </a:t>
            </a:r>
            <a:r>
              <a:rPr sz="1200" dirty="0">
                <a:latin typeface="Times New Roman"/>
                <a:cs typeface="Times New Roman"/>
              </a:rPr>
              <a:t>recommended</a:t>
            </a:r>
            <a:r>
              <a:rPr sz="1200" spc="-5"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spc="-25" dirty="0">
                <a:latin typeface="Times New Roman"/>
                <a:cs typeface="Times New Roman"/>
              </a:rPr>
              <a:t>60 </a:t>
            </a:r>
            <a:r>
              <a:rPr sz="1200" dirty="0">
                <a:latin typeface="Times New Roman"/>
                <a:cs typeface="Times New Roman"/>
              </a:rPr>
              <a:t>minutes/day</a:t>
            </a:r>
            <a:r>
              <a:rPr sz="1200" spc="-15" dirty="0">
                <a:latin typeface="Times New Roman"/>
                <a:cs typeface="Times New Roman"/>
              </a:rPr>
              <a:t> </a:t>
            </a:r>
            <a:r>
              <a:rPr sz="1200" dirty="0">
                <a:latin typeface="Times New Roman"/>
                <a:cs typeface="Times New Roman"/>
              </a:rPr>
              <a:t>focusing</a:t>
            </a:r>
            <a:r>
              <a:rPr sz="1200" spc="-30" dirty="0">
                <a:latin typeface="Times New Roman"/>
                <a:cs typeface="Times New Roman"/>
              </a:rPr>
              <a:t> </a:t>
            </a:r>
            <a:r>
              <a:rPr sz="1200" dirty="0">
                <a:latin typeface="Times New Roman"/>
                <a:cs typeface="Times New Roman"/>
              </a:rPr>
              <a:t>on</a:t>
            </a:r>
            <a:r>
              <a:rPr sz="1200" spc="-35" dirty="0">
                <a:latin typeface="Times New Roman"/>
                <a:cs typeface="Times New Roman"/>
              </a:rPr>
              <a:t> </a:t>
            </a:r>
            <a:r>
              <a:rPr sz="1200" dirty="0">
                <a:latin typeface="Times New Roman"/>
                <a:cs typeface="Times New Roman"/>
              </a:rPr>
              <a:t>correction</a:t>
            </a:r>
            <a:r>
              <a:rPr sz="1200" spc="1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10" dirty="0">
                <a:latin typeface="Times New Roman"/>
                <a:cs typeface="Times New Roman"/>
              </a:rPr>
              <a:t>sagittal </a:t>
            </a:r>
            <a:r>
              <a:rPr sz="1200" dirty="0">
                <a:latin typeface="Times New Roman"/>
                <a:cs typeface="Times New Roman"/>
              </a:rPr>
              <a:t>plane</a:t>
            </a:r>
            <a:r>
              <a:rPr sz="1200" spc="-10" dirty="0">
                <a:latin typeface="Times New Roman"/>
                <a:cs typeface="Times New Roman"/>
              </a:rPr>
              <a:t> </a:t>
            </a:r>
            <a:r>
              <a:rPr sz="1200" dirty="0">
                <a:latin typeface="Times New Roman"/>
                <a:cs typeface="Times New Roman"/>
              </a:rPr>
              <a:t>alignment</a:t>
            </a:r>
            <a:r>
              <a:rPr sz="1200" spc="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COM</a:t>
            </a:r>
            <a:r>
              <a:rPr sz="1200" spc="-35" dirty="0">
                <a:latin typeface="Times New Roman"/>
                <a:cs typeface="Times New Roman"/>
              </a:rPr>
              <a:t> </a:t>
            </a:r>
            <a:r>
              <a:rPr sz="1200" dirty="0">
                <a:latin typeface="Times New Roman"/>
                <a:cs typeface="Times New Roman"/>
              </a:rPr>
              <a:t>over</a:t>
            </a:r>
            <a:r>
              <a:rPr sz="1200" spc="-20" dirty="0">
                <a:latin typeface="Times New Roman"/>
                <a:cs typeface="Times New Roman"/>
              </a:rPr>
              <a:t> </a:t>
            </a:r>
            <a:r>
              <a:rPr sz="1200" dirty="0">
                <a:latin typeface="Times New Roman"/>
                <a:cs typeface="Times New Roman"/>
              </a:rPr>
              <a:t>BOS,</a:t>
            </a:r>
            <a:r>
              <a:rPr sz="1200" spc="-25" dirty="0">
                <a:latin typeface="Times New Roman"/>
                <a:cs typeface="Times New Roman"/>
              </a:rPr>
              <a:t> </a:t>
            </a:r>
            <a:r>
              <a:rPr sz="1200" spc="-10" dirty="0">
                <a:latin typeface="Times New Roman"/>
                <a:cs typeface="Times New Roman"/>
              </a:rPr>
              <a:t>proximal </a:t>
            </a:r>
            <a:r>
              <a:rPr sz="1200" dirty="0">
                <a:latin typeface="Times New Roman"/>
                <a:cs typeface="Times New Roman"/>
              </a:rPr>
              <a:t>strengthening of</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trunk-</a:t>
            </a:r>
            <a:r>
              <a:rPr sz="1200" dirty="0">
                <a:latin typeface="Times New Roman"/>
                <a:cs typeface="Times New Roman"/>
              </a:rPr>
              <a:t>hip</a:t>
            </a:r>
            <a:r>
              <a:rPr sz="1200" spc="-15" dirty="0">
                <a:latin typeface="Times New Roman"/>
                <a:cs typeface="Times New Roman"/>
              </a:rPr>
              <a:t> </a:t>
            </a:r>
            <a:r>
              <a:rPr sz="1200" dirty="0">
                <a:latin typeface="Times New Roman"/>
                <a:cs typeface="Times New Roman"/>
              </a:rPr>
              <a:t>muscles,</a:t>
            </a:r>
            <a:r>
              <a:rPr sz="1200" spc="-15" dirty="0">
                <a:latin typeface="Times New Roman"/>
                <a:cs typeface="Times New Roman"/>
              </a:rPr>
              <a:t> </a:t>
            </a:r>
            <a:r>
              <a:rPr sz="1200" spc="-25" dirty="0">
                <a:latin typeface="Times New Roman"/>
                <a:cs typeface="Times New Roman"/>
              </a:rPr>
              <a:t>and </a:t>
            </a:r>
            <a:r>
              <a:rPr sz="1200" dirty="0">
                <a:latin typeface="Times New Roman"/>
                <a:cs typeface="Times New Roman"/>
              </a:rPr>
              <a:t>progression</a:t>
            </a:r>
            <a:r>
              <a:rPr sz="1200" spc="-2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gait</a:t>
            </a:r>
            <a:r>
              <a:rPr sz="1200" spc="-15" dirty="0">
                <a:latin typeface="Times New Roman"/>
                <a:cs typeface="Times New Roman"/>
              </a:rPr>
              <a:t> </a:t>
            </a:r>
            <a:r>
              <a:rPr sz="1200" dirty="0">
                <a:latin typeface="Times New Roman"/>
                <a:cs typeface="Times New Roman"/>
              </a:rPr>
              <a:t>with</a:t>
            </a:r>
            <a:r>
              <a:rPr sz="1200" spc="-40" dirty="0">
                <a:latin typeface="Times New Roman"/>
                <a:cs typeface="Times New Roman"/>
              </a:rPr>
              <a:t> </a:t>
            </a:r>
            <a:r>
              <a:rPr sz="1200" dirty="0">
                <a:latin typeface="Times New Roman"/>
                <a:cs typeface="Times New Roman"/>
              </a:rPr>
              <a:t>adequate</a:t>
            </a:r>
            <a:r>
              <a:rPr sz="1200" spc="-15" dirty="0">
                <a:latin typeface="Times New Roman"/>
                <a:cs typeface="Times New Roman"/>
              </a:rPr>
              <a:t> </a:t>
            </a:r>
            <a:r>
              <a:rPr sz="1200" dirty="0">
                <a:latin typeface="Times New Roman"/>
                <a:cs typeface="Times New Roman"/>
              </a:rPr>
              <a:t>strength</a:t>
            </a:r>
            <a:r>
              <a:rPr sz="1200" spc="-15" dirty="0">
                <a:latin typeface="Times New Roman"/>
                <a:cs typeface="Times New Roman"/>
              </a:rPr>
              <a:t> </a:t>
            </a:r>
            <a:r>
              <a:rPr sz="1200" spc="-25" dirty="0">
                <a:latin typeface="Times New Roman"/>
                <a:cs typeface="Times New Roman"/>
              </a:rPr>
              <a:t>and </a:t>
            </a:r>
            <a:r>
              <a:rPr sz="1200" dirty="0">
                <a:latin typeface="Times New Roman"/>
                <a:cs typeface="Times New Roman"/>
              </a:rPr>
              <a:t>postural</a:t>
            </a:r>
            <a:r>
              <a:rPr sz="1200" spc="-25" dirty="0">
                <a:latin typeface="Times New Roman"/>
                <a:cs typeface="Times New Roman"/>
              </a:rPr>
              <a:t> </a:t>
            </a:r>
            <a:r>
              <a:rPr sz="1200" spc="-10" dirty="0">
                <a:latin typeface="Times New Roman"/>
                <a:cs typeface="Times New Roman"/>
              </a:rPr>
              <a:t>control.</a:t>
            </a:r>
            <a:endParaRPr sz="1200">
              <a:latin typeface="Times New Roman"/>
              <a:cs typeface="Times New Roman"/>
            </a:endParaRPr>
          </a:p>
          <a:p>
            <a:pPr marL="184785" marR="41275" indent="-172720">
              <a:lnSpc>
                <a:spcPct val="100000"/>
              </a:lnSpc>
              <a:spcBef>
                <a:spcPts val="5"/>
              </a:spcBef>
              <a:buFont typeface="Arial"/>
              <a:buChar char="•"/>
              <a:tabLst>
                <a:tab pos="184785" algn="l"/>
              </a:tabLst>
            </a:pPr>
            <a:r>
              <a:rPr sz="1200" dirty="0">
                <a:latin typeface="Times New Roman"/>
                <a:cs typeface="Times New Roman"/>
              </a:rPr>
              <a:t>Solid</a:t>
            </a:r>
            <a:r>
              <a:rPr sz="1200" spc="-45" dirty="0">
                <a:latin typeface="Times New Roman"/>
                <a:cs typeface="Times New Roman"/>
              </a:rPr>
              <a:t> </a:t>
            </a:r>
            <a:r>
              <a:rPr sz="1200" dirty="0">
                <a:latin typeface="Times New Roman"/>
                <a:cs typeface="Times New Roman"/>
              </a:rPr>
              <a:t>day</a:t>
            </a:r>
            <a:r>
              <a:rPr sz="1200" spc="-70" dirty="0">
                <a:latin typeface="Times New Roman"/>
                <a:cs typeface="Times New Roman"/>
              </a:rPr>
              <a:t> </a:t>
            </a:r>
            <a:r>
              <a:rPr sz="1200" dirty="0">
                <a:latin typeface="Times New Roman"/>
                <a:cs typeface="Times New Roman"/>
              </a:rPr>
              <a:t>AFOs</a:t>
            </a:r>
            <a:r>
              <a:rPr sz="1200" spc="-4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neutral</a:t>
            </a:r>
            <a:r>
              <a:rPr sz="1200" spc="5" dirty="0">
                <a:latin typeface="Times New Roman"/>
                <a:cs typeface="Times New Roman"/>
              </a:rPr>
              <a:t> </a:t>
            </a:r>
            <a:r>
              <a:rPr sz="1200" dirty="0">
                <a:latin typeface="Times New Roman"/>
                <a:cs typeface="Times New Roman"/>
              </a:rPr>
              <a:t>DF</a:t>
            </a:r>
            <a:r>
              <a:rPr sz="1200" spc="-35" dirty="0">
                <a:latin typeface="Times New Roman"/>
                <a:cs typeface="Times New Roman"/>
              </a:rPr>
              <a:t> </a:t>
            </a:r>
            <a:r>
              <a:rPr sz="1200" dirty="0">
                <a:latin typeface="Times New Roman"/>
                <a:cs typeface="Times New Roman"/>
              </a:rPr>
              <a:t>recommended </a:t>
            </a:r>
            <a:r>
              <a:rPr sz="1200" spc="-25" dirty="0">
                <a:latin typeface="Times New Roman"/>
                <a:cs typeface="Times New Roman"/>
              </a:rPr>
              <a:t>for </a:t>
            </a:r>
            <a:r>
              <a:rPr sz="1200" dirty="0">
                <a:latin typeface="Times New Roman"/>
                <a:cs typeface="Times New Roman"/>
              </a:rPr>
              <a:t>11</a:t>
            </a:r>
            <a:r>
              <a:rPr sz="1200" spc="-25" dirty="0">
                <a:latin typeface="Times New Roman"/>
                <a:cs typeface="Times New Roman"/>
              </a:rPr>
              <a:t> </a:t>
            </a:r>
            <a:r>
              <a:rPr sz="1200" dirty="0">
                <a:latin typeface="Times New Roman"/>
                <a:cs typeface="Times New Roman"/>
              </a:rPr>
              <a:t>hours/day</a:t>
            </a:r>
            <a:r>
              <a:rPr sz="1200" spc="-10"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solid</a:t>
            </a:r>
            <a:r>
              <a:rPr sz="1200" spc="-10" dirty="0">
                <a:latin typeface="Times New Roman"/>
                <a:cs typeface="Times New Roman"/>
              </a:rPr>
              <a:t> night</a:t>
            </a:r>
            <a:r>
              <a:rPr sz="1200" spc="-65" dirty="0">
                <a:latin typeface="Times New Roman"/>
                <a:cs typeface="Times New Roman"/>
              </a:rPr>
              <a:t> </a:t>
            </a:r>
            <a:r>
              <a:rPr sz="1200" dirty="0">
                <a:latin typeface="Times New Roman"/>
                <a:cs typeface="Times New Roman"/>
              </a:rPr>
              <a:t>AFOs</a:t>
            </a:r>
            <a:r>
              <a:rPr sz="1200" spc="-15"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spc="-10" dirty="0">
                <a:latin typeface="Times New Roman"/>
                <a:cs typeface="Times New Roman"/>
              </a:rPr>
              <a:t>5-</a:t>
            </a:r>
            <a:r>
              <a:rPr sz="1200" dirty="0">
                <a:latin typeface="Times New Roman"/>
                <a:cs typeface="Times New Roman"/>
              </a:rPr>
              <a:t>10</a:t>
            </a:r>
            <a:r>
              <a:rPr sz="1200" dirty="0">
                <a:latin typeface="Arial"/>
                <a:cs typeface="Arial"/>
              </a:rPr>
              <a:t>°</a:t>
            </a:r>
            <a:r>
              <a:rPr sz="1200" spc="-50" dirty="0">
                <a:latin typeface="Arial"/>
                <a:cs typeface="Arial"/>
              </a:rPr>
              <a:t> </a:t>
            </a:r>
            <a:r>
              <a:rPr sz="1200" spc="-25" dirty="0">
                <a:latin typeface="Times New Roman"/>
                <a:cs typeface="Times New Roman"/>
              </a:rPr>
              <a:t>DF </a:t>
            </a:r>
            <a:r>
              <a:rPr sz="1200" dirty="0">
                <a:latin typeface="Times New Roman"/>
                <a:cs typeface="Times New Roman"/>
              </a:rPr>
              <a:t>while</a:t>
            </a:r>
            <a:r>
              <a:rPr sz="1200" spc="-25" dirty="0">
                <a:latin typeface="Times New Roman"/>
                <a:cs typeface="Times New Roman"/>
              </a:rPr>
              <a:t> </a:t>
            </a:r>
            <a:r>
              <a:rPr sz="1200" dirty="0">
                <a:latin typeface="Times New Roman"/>
                <a:cs typeface="Times New Roman"/>
              </a:rPr>
              <a:t>sleeping</a:t>
            </a:r>
            <a:r>
              <a:rPr sz="1200" spc="-15" dirty="0">
                <a:latin typeface="Times New Roman"/>
                <a:cs typeface="Times New Roman"/>
              </a:rPr>
              <a:t> </a:t>
            </a:r>
            <a:r>
              <a:rPr sz="1200" spc="-10" dirty="0">
                <a:latin typeface="Times New Roman"/>
                <a:cs typeface="Times New Roman"/>
              </a:rPr>
              <a:t>10-</a:t>
            </a:r>
            <a:r>
              <a:rPr sz="1200" dirty="0">
                <a:latin typeface="Times New Roman"/>
                <a:cs typeface="Times New Roman"/>
              </a:rPr>
              <a:t>12</a:t>
            </a:r>
            <a:r>
              <a:rPr sz="1200" spc="-15" dirty="0">
                <a:latin typeface="Times New Roman"/>
                <a:cs typeface="Times New Roman"/>
              </a:rPr>
              <a:t> </a:t>
            </a:r>
            <a:r>
              <a:rPr sz="1200" spc="-10" dirty="0">
                <a:latin typeface="Times New Roman"/>
                <a:cs typeface="Times New Roman"/>
              </a:rPr>
              <a:t>hours/day.</a:t>
            </a:r>
            <a:r>
              <a:rPr sz="1200" dirty="0">
                <a:latin typeface="Times New Roman"/>
                <a:cs typeface="Times New Roman"/>
              </a:rPr>
              <a:t> </a:t>
            </a:r>
            <a:r>
              <a:rPr sz="1200" spc="-10" dirty="0">
                <a:latin typeface="Times New Roman"/>
                <a:cs typeface="Times New Roman"/>
              </a:rPr>
              <a:t>Compliance </a:t>
            </a:r>
            <a:r>
              <a:rPr sz="1200" dirty="0">
                <a:latin typeface="Times New Roman"/>
                <a:cs typeface="Times New Roman"/>
              </a:rPr>
              <a:t>monitors</a:t>
            </a:r>
            <a:r>
              <a:rPr sz="1200" spc="-30" dirty="0">
                <a:latin typeface="Times New Roman"/>
                <a:cs typeface="Times New Roman"/>
              </a:rPr>
              <a:t> </a:t>
            </a:r>
            <a:r>
              <a:rPr sz="1200" dirty="0">
                <a:latin typeface="Times New Roman"/>
                <a:cs typeface="Times New Roman"/>
              </a:rPr>
              <a:t>embedded</a:t>
            </a:r>
            <a:r>
              <a:rPr sz="1200" spc="-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spc="-10" dirty="0">
                <a:latin typeface="Times New Roman"/>
                <a:cs typeface="Times New Roman"/>
              </a:rPr>
              <a:t>fabrication.</a:t>
            </a:r>
            <a:endParaRPr sz="1200">
              <a:latin typeface="Times New Roman"/>
              <a:cs typeface="Times New Roman"/>
            </a:endParaRPr>
          </a:p>
          <a:p>
            <a:pPr marL="184785" marR="167640" indent="-172720">
              <a:lnSpc>
                <a:spcPct val="100000"/>
              </a:lnSpc>
              <a:buFont typeface="Arial"/>
              <a:buChar char="•"/>
              <a:tabLst>
                <a:tab pos="184785" algn="l"/>
              </a:tabLst>
            </a:pPr>
            <a:r>
              <a:rPr sz="1200" dirty="0">
                <a:latin typeface="Times New Roman"/>
                <a:cs typeface="Times New Roman"/>
              </a:rPr>
              <a:t>HEP</a:t>
            </a:r>
            <a:r>
              <a:rPr sz="1200" spc="-75" dirty="0">
                <a:latin typeface="Times New Roman"/>
                <a:cs typeface="Times New Roman"/>
              </a:rPr>
              <a:t> </a:t>
            </a:r>
            <a:r>
              <a:rPr sz="1200" dirty="0">
                <a:latin typeface="Times New Roman"/>
                <a:cs typeface="Times New Roman"/>
              </a:rPr>
              <a:t>advanced</a:t>
            </a:r>
            <a:r>
              <a:rPr sz="1200" spc="-25" dirty="0">
                <a:latin typeface="Times New Roman"/>
                <a:cs typeface="Times New Roman"/>
              </a:rPr>
              <a:t> </a:t>
            </a:r>
            <a:r>
              <a:rPr sz="1200" dirty="0">
                <a:latin typeface="Times New Roman"/>
                <a:cs typeface="Times New Roman"/>
              </a:rPr>
              <a:t>per</a:t>
            </a:r>
            <a:r>
              <a:rPr sz="1200" spc="-35" dirty="0">
                <a:latin typeface="Times New Roman"/>
                <a:cs typeface="Times New Roman"/>
              </a:rPr>
              <a:t> </a:t>
            </a:r>
            <a:r>
              <a:rPr sz="1200" dirty="0">
                <a:latin typeface="Times New Roman"/>
                <a:cs typeface="Times New Roman"/>
              </a:rPr>
              <a:t>patient</a:t>
            </a:r>
            <a:r>
              <a:rPr sz="1200" spc="-20" dirty="0">
                <a:latin typeface="Times New Roman"/>
                <a:cs typeface="Times New Roman"/>
              </a:rPr>
              <a:t> </a:t>
            </a:r>
            <a:r>
              <a:rPr sz="1200" dirty="0">
                <a:latin typeface="Times New Roman"/>
                <a:cs typeface="Times New Roman"/>
              </a:rPr>
              <a:t>progress</a:t>
            </a:r>
            <a:r>
              <a:rPr sz="1200" spc="-20" dirty="0">
                <a:latin typeface="Times New Roman"/>
                <a:cs typeface="Times New Roman"/>
              </a:rPr>
              <a:t> </a:t>
            </a:r>
            <a:r>
              <a:rPr sz="1200" spc="-25" dirty="0">
                <a:latin typeface="Times New Roman"/>
                <a:cs typeface="Times New Roman"/>
              </a:rPr>
              <a:t>and </a:t>
            </a:r>
            <a:r>
              <a:rPr sz="1200" dirty="0">
                <a:latin typeface="Times New Roman"/>
                <a:cs typeface="Times New Roman"/>
              </a:rPr>
              <a:t>continues</a:t>
            </a:r>
            <a:r>
              <a:rPr sz="1200" spc="-2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60</a:t>
            </a:r>
            <a:r>
              <a:rPr sz="1200" spc="-25" dirty="0">
                <a:latin typeface="Times New Roman"/>
                <a:cs typeface="Times New Roman"/>
              </a:rPr>
              <a:t> </a:t>
            </a:r>
            <a:r>
              <a:rPr sz="1200" spc="-10" dirty="0">
                <a:latin typeface="Times New Roman"/>
                <a:cs typeface="Times New Roman"/>
              </a:rPr>
              <a:t>minutes/day,</a:t>
            </a:r>
            <a:r>
              <a:rPr sz="1200" spc="15" dirty="0">
                <a:latin typeface="Times New Roman"/>
                <a:cs typeface="Times New Roman"/>
              </a:rPr>
              <a:t> </a:t>
            </a:r>
            <a:r>
              <a:rPr sz="1200" dirty="0">
                <a:latin typeface="Times New Roman"/>
                <a:cs typeface="Times New Roman"/>
              </a:rPr>
              <a:t>with</a:t>
            </a:r>
            <a:r>
              <a:rPr sz="1200" spc="-30" dirty="0">
                <a:latin typeface="Times New Roman"/>
                <a:cs typeface="Times New Roman"/>
              </a:rPr>
              <a:t> </a:t>
            </a:r>
            <a:r>
              <a:rPr sz="1200" dirty="0">
                <a:latin typeface="Times New Roman"/>
                <a:cs typeface="Times New Roman"/>
              </a:rPr>
              <a:t>addition</a:t>
            </a:r>
            <a:r>
              <a:rPr sz="1200" spc="-15" dirty="0">
                <a:latin typeface="Times New Roman"/>
                <a:cs typeface="Times New Roman"/>
              </a:rPr>
              <a:t> </a:t>
            </a:r>
            <a:r>
              <a:rPr sz="1200" spc="-25" dirty="0">
                <a:latin typeface="Times New Roman"/>
                <a:cs typeface="Times New Roman"/>
              </a:rPr>
              <a:t>of </a:t>
            </a:r>
            <a:r>
              <a:rPr sz="1200" dirty="0">
                <a:latin typeface="Times New Roman"/>
                <a:cs typeface="Times New Roman"/>
              </a:rPr>
              <a:t>barefoot</a:t>
            </a:r>
            <a:r>
              <a:rPr sz="1200" spc="-10" dirty="0">
                <a:latin typeface="Times New Roman"/>
                <a:cs typeface="Times New Roman"/>
              </a:rPr>
              <a:t> </a:t>
            </a:r>
            <a:r>
              <a:rPr sz="1200" dirty="0">
                <a:latin typeface="Times New Roman"/>
                <a:cs typeface="Times New Roman"/>
              </a:rPr>
              <a:t>ankle</a:t>
            </a:r>
            <a:r>
              <a:rPr sz="1200" spc="-15" dirty="0">
                <a:latin typeface="Times New Roman"/>
                <a:cs typeface="Times New Roman"/>
              </a:rPr>
              <a:t> </a:t>
            </a:r>
            <a:r>
              <a:rPr sz="1200" dirty="0">
                <a:latin typeface="Times New Roman"/>
                <a:cs typeface="Times New Roman"/>
              </a:rPr>
              <a:t>PF/DF</a:t>
            </a:r>
            <a:r>
              <a:rPr sz="1200" spc="-40" dirty="0">
                <a:latin typeface="Times New Roman"/>
                <a:cs typeface="Times New Roman"/>
              </a:rPr>
              <a:t> </a:t>
            </a:r>
            <a:r>
              <a:rPr sz="1200" spc="-10" dirty="0">
                <a:latin typeface="Times New Roman"/>
                <a:cs typeface="Times New Roman"/>
              </a:rPr>
              <a:t>strengthening.</a:t>
            </a:r>
            <a:endParaRPr sz="1200">
              <a:latin typeface="Times New Roman"/>
              <a:cs typeface="Times New Roman"/>
            </a:endParaRPr>
          </a:p>
          <a:p>
            <a:pPr marL="186055" indent="-173355">
              <a:lnSpc>
                <a:spcPct val="100000"/>
              </a:lnSpc>
              <a:buFont typeface="Arial"/>
              <a:buChar char="•"/>
              <a:tabLst>
                <a:tab pos="186055" algn="l"/>
              </a:tabLst>
            </a:pPr>
            <a:r>
              <a:rPr sz="1200" dirty="0">
                <a:latin typeface="Times New Roman"/>
                <a:cs typeface="Times New Roman"/>
              </a:rPr>
              <a:t>F/U</a:t>
            </a:r>
            <a:r>
              <a:rPr sz="1200" spc="-20" dirty="0">
                <a:latin typeface="Times New Roman"/>
                <a:cs typeface="Times New Roman"/>
              </a:rPr>
              <a:t> </a:t>
            </a:r>
            <a:r>
              <a:rPr sz="1200" dirty="0">
                <a:latin typeface="Times New Roman"/>
                <a:cs typeface="Times New Roman"/>
              </a:rPr>
              <a:t>1</a:t>
            </a:r>
            <a:r>
              <a:rPr sz="1200" spc="-20" dirty="0">
                <a:latin typeface="Times New Roman"/>
                <a:cs typeface="Times New Roman"/>
              </a:rPr>
              <a:t> </a:t>
            </a:r>
            <a:r>
              <a:rPr sz="1200" dirty="0">
                <a:latin typeface="Times New Roman"/>
                <a:cs typeface="Times New Roman"/>
              </a:rPr>
              <a:t>week, 1month,</a:t>
            </a:r>
            <a:r>
              <a:rPr sz="1200" spc="-20" dirty="0">
                <a:latin typeface="Times New Roman"/>
                <a:cs typeface="Times New Roman"/>
              </a:rPr>
              <a:t> </a:t>
            </a:r>
            <a:r>
              <a:rPr sz="1200" dirty="0">
                <a:latin typeface="Times New Roman"/>
                <a:cs typeface="Times New Roman"/>
              </a:rPr>
              <a:t>every</a:t>
            </a:r>
            <a:r>
              <a:rPr sz="1200" spc="-5" dirty="0">
                <a:latin typeface="Times New Roman"/>
                <a:cs typeface="Times New Roman"/>
              </a:rPr>
              <a:t> </a:t>
            </a:r>
            <a:r>
              <a:rPr sz="1200" dirty="0">
                <a:latin typeface="Times New Roman"/>
                <a:cs typeface="Times New Roman"/>
              </a:rPr>
              <a:t>3</a:t>
            </a:r>
            <a:r>
              <a:rPr sz="1200" spc="-20" dirty="0">
                <a:latin typeface="Times New Roman"/>
                <a:cs typeface="Times New Roman"/>
              </a:rPr>
              <a:t> </a:t>
            </a:r>
            <a:r>
              <a:rPr sz="1200" dirty="0">
                <a:latin typeface="Times New Roman"/>
                <a:cs typeface="Times New Roman"/>
              </a:rPr>
              <a:t>months</a:t>
            </a:r>
            <a:r>
              <a:rPr sz="1200" spc="-20" dirty="0">
                <a:latin typeface="Times New Roman"/>
                <a:cs typeface="Times New Roman"/>
              </a:rPr>
              <a:t> </a:t>
            </a:r>
            <a:r>
              <a:rPr sz="1200" spc="-10" dirty="0">
                <a:latin typeface="Times New Roman"/>
                <a:cs typeface="Times New Roman"/>
              </a:rPr>
              <a:t>until</a:t>
            </a:r>
            <a:endParaRPr sz="1200">
              <a:latin typeface="Times New Roman"/>
              <a:cs typeface="Times New Roman"/>
            </a:endParaRPr>
          </a:p>
          <a:p>
            <a:pPr marL="184785">
              <a:lnSpc>
                <a:spcPct val="100000"/>
              </a:lnSpc>
            </a:pPr>
            <a:r>
              <a:rPr sz="1200" dirty="0">
                <a:latin typeface="Times New Roman"/>
                <a:cs typeface="Times New Roman"/>
              </a:rPr>
              <a:t>cessation</a:t>
            </a:r>
            <a:r>
              <a:rPr sz="1200" spc="-2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spc="-20" dirty="0">
                <a:latin typeface="Times New Roman"/>
                <a:cs typeface="Times New Roman"/>
              </a:rPr>
              <a:t>AFOs</a:t>
            </a:r>
            <a:endParaRPr sz="1200">
              <a:latin typeface="Times New Roman"/>
              <a:cs typeface="Times New Roman"/>
            </a:endParaRPr>
          </a:p>
        </p:txBody>
      </p:sp>
      <p:pic>
        <p:nvPicPr>
          <p:cNvPr id="12" name="object 12"/>
          <p:cNvPicPr/>
          <p:nvPr/>
        </p:nvPicPr>
        <p:blipFill>
          <a:blip r:embed="rId4" cstate="print"/>
          <a:stretch>
            <a:fillRect/>
          </a:stretch>
        </p:blipFill>
        <p:spPr>
          <a:xfrm>
            <a:off x="5105146" y="746201"/>
            <a:ext cx="1103998" cy="1180007"/>
          </a:xfrm>
          <a:prstGeom prst="rect">
            <a:avLst/>
          </a:prstGeom>
        </p:spPr>
      </p:pic>
      <p:pic>
        <p:nvPicPr>
          <p:cNvPr id="13" name="object 13"/>
          <p:cNvPicPr/>
          <p:nvPr/>
        </p:nvPicPr>
        <p:blipFill>
          <a:blip r:embed="rId5" cstate="print"/>
          <a:stretch>
            <a:fillRect/>
          </a:stretch>
        </p:blipFill>
        <p:spPr>
          <a:xfrm>
            <a:off x="7704073" y="710285"/>
            <a:ext cx="848842" cy="1209827"/>
          </a:xfrm>
          <a:prstGeom prst="rect">
            <a:avLst/>
          </a:prstGeom>
        </p:spPr>
      </p:pic>
      <p:pic>
        <p:nvPicPr>
          <p:cNvPr id="14" name="object 14"/>
          <p:cNvPicPr/>
          <p:nvPr/>
        </p:nvPicPr>
        <p:blipFill>
          <a:blip r:embed="rId6" cstate="print"/>
          <a:stretch>
            <a:fillRect/>
          </a:stretch>
        </p:blipFill>
        <p:spPr>
          <a:xfrm>
            <a:off x="3715892" y="724115"/>
            <a:ext cx="1103998" cy="1182408"/>
          </a:xfrm>
          <a:prstGeom prst="rect">
            <a:avLst/>
          </a:prstGeom>
        </p:spPr>
      </p:pic>
      <p:pic>
        <p:nvPicPr>
          <p:cNvPr id="15" name="object 15"/>
          <p:cNvPicPr/>
          <p:nvPr/>
        </p:nvPicPr>
        <p:blipFill>
          <a:blip r:embed="rId7" cstate="print"/>
          <a:stretch>
            <a:fillRect/>
          </a:stretch>
        </p:blipFill>
        <p:spPr>
          <a:xfrm>
            <a:off x="6492494" y="746150"/>
            <a:ext cx="857211" cy="1173962"/>
          </a:xfrm>
          <a:prstGeom prst="rect">
            <a:avLst/>
          </a:prstGeom>
        </p:spPr>
      </p:pic>
      <p:sp>
        <p:nvSpPr>
          <p:cNvPr id="16" name="object 16"/>
          <p:cNvSpPr txBox="1"/>
          <p:nvPr/>
        </p:nvSpPr>
        <p:spPr>
          <a:xfrm>
            <a:off x="8782050" y="5474614"/>
            <a:ext cx="3280410" cy="1359535"/>
          </a:xfrm>
          <a:prstGeom prst="rect">
            <a:avLst/>
          </a:prstGeom>
        </p:spPr>
        <p:txBody>
          <a:bodyPr vert="horz" wrap="square" lIns="0" tIns="12700" rIns="0" bIns="0" rtlCol="0">
            <a:spAutoFit/>
          </a:bodyPr>
          <a:lstStyle/>
          <a:p>
            <a:pPr marL="12700" marR="88900">
              <a:lnSpc>
                <a:spcPct val="100000"/>
              </a:lnSpc>
              <a:spcBef>
                <a:spcPts val="100"/>
              </a:spcBef>
            </a:pPr>
            <a:r>
              <a:rPr sz="900" i="1" dirty="0">
                <a:latin typeface="Times New Roman"/>
                <a:cs typeface="Times New Roman"/>
              </a:rPr>
              <a:t>A</a:t>
            </a:r>
            <a:r>
              <a:rPr sz="900" i="1" spc="-10" dirty="0">
                <a:latin typeface="Times New Roman"/>
                <a:cs typeface="Times New Roman"/>
              </a:rPr>
              <a:t> </a:t>
            </a:r>
            <a:r>
              <a:rPr sz="900" i="1" dirty="0">
                <a:latin typeface="Times New Roman"/>
                <a:cs typeface="Times New Roman"/>
              </a:rPr>
              <a:t>very</a:t>
            </a:r>
            <a:r>
              <a:rPr sz="900" i="1" spc="-15" dirty="0">
                <a:latin typeface="Times New Roman"/>
                <a:cs typeface="Times New Roman"/>
              </a:rPr>
              <a:t> </a:t>
            </a:r>
            <a:r>
              <a:rPr sz="900" i="1" dirty="0">
                <a:latin typeface="Times New Roman"/>
                <a:cs typeface="Times New Roman"/>
              </a:rPr>
              <a:t>special</a:t>
            </a:r>
            <a:r>
              <a:rPr sz="900" i="1" spc="-5" dirty="0">
                <a:latin typeface="Times New Roman"/>
                <a:cs typeface="Times New Roman"/>
              </a:rPr>
              <a:t> </a:t>
            </a:r>
            <a:r>
              <a:rPr sz="900" i="1" dirty="0">
                <a:latin typeface="Times New Roman"/>
                <a:cs typeface="Times New Roman"/>
              </a:rPr>
              <a:t>thank</a:t>
            </a:r>
            <a:r>
              <a:rPr sz="900" i="1" spc="-35" dirty="0">
                <a:latin typeface="Times New Roman"/>
                <a:cs typeface="Times New Roman"/>
              </a:rPr>
              <a:t> </a:t>
            </a:r>
            <a:r>
              <a:rPr sz="900" i="1" dirty="0">
                <a:latin typeface="Times New Roman"/>
                <a:cs typeface="Times New Roman"/>
              </a:rPr>
              <a:t>you</a:t>
            </a:r>
            <a:r>
              <a:rPr sz="900" i="1" spc="-10" dirty="0">
                <a:latin typeface="Times New Roman"/>
                <a:cs typeface="Times New Roman"/>
              </a:rPr>
              <a:t> </a:t>
            </a:r>
            <a:r>
              <a:rPr sz="900" i="1" dirty="0">
                <a:latin typeface="Times New Roman"/>
                <a:cs typeface="Times New Roman"/>
              </a:rPr>
              <a:t>to</a:t>
            </a:r>
            <a:r>
              <a:rPr sz="900" i="1" spc="-15" dirty="0">
                <a:latin typeface="Times New Roman"/>
                <a:cs typeface="Times New Roman"/>
              </a:rPr>
              <a:t> </a:t>
            </a:r>
            <a:r>
              <a:rPr sz="900" i="1" dirty="0">
                <a:latin typeface="Times New Roman"/>
                <a:cs typeface="Times New Roman"/>
              </a:rPr>
              <a:t>Mary Weck,</a:t>
            </a:r>
            <a:r>
              <a:rPr sz="900" i="1" spc="5" dirty="0">
                <a:latin typeface="Times New Roman"/>
                <a:cs typeface="Times New Roman"/>
              </a:rPr>
              <a:t> </a:t>
            </a:r>
            <a:r>
              <a:rPr sz="900" i="1" dirty="0">
                <a:latin typeface="Times New Roman"/>
                <a:cs typeface="Times New Roman"/>
              </a:rPr>
              <a:t>PT</a:t>
            </a:r>
            <a:r>
              <a:rPr sz="900" i="1" spc="-15" dirty="0">
                <a:latin typeface="Times New Roman"/>
                <a:cs typeface="Times New Roman"/>
              </a:rPr>
              <a:t> </a:t>
            </a:r>
            <a:r>
              <a:rPr sz="900" i="1" dirty="0">
                <a:latin typeface="Times New Roman"/>
                <a:cs typeface="Times New Roman"/>
              </a:rPr>
              <a:t>and</a:t>
            </a:r>
            <a:r>
              <a:rPr sz="900" i="1" spc="-25" dirty="0">
                <a:latin typeface="Times New Roman"/>
                <a:cs typeface="Times New Roman"/>
              </a:rPr>
              <a:t> </a:t>
            </a:r>
            <a:r>
              <a:rPr sz="900" i="1" dirty="0">
                <a:latin typeface="Times New Roman"/>
                <a:cs typeface="Times New Roman"/>
              </a:rPr>
              <a:t>Moira</a:t>
            </a:r>
            <a:r>
              <a:rPr sz="900" i="1" spc="-15" dirty="0">
                <a:latin typeface="Times New Roman"/>
                <a:cs typeface="Times New Roman"/>
              </a:rPr>
              <a:t> </a:t>
            </a:r>
            <a:r>
              <a:rPr sz="900" i="1" dirty="0">
                <a:latin typeface="Times New Roman"/>
                <a:cs typeface="Times New Roman"/>
              </a:rPr>
              <a:t>Tobin</a:t>
            </a:r>
            <a:r>
              <a:rPr sz="900" i="1" spc="-20" dirty="0">
                <a:latin typeface="Times New Roman"/>
                <a:cs typeface="Times New Roman"/>
              </a:rPr>
              <a:t> </a:t>
            </a:r>
            <a:r>
              <a:rPr sz="900" i="1" spc="-10" dirty="0">
                <a:latin typeface="Times New Roman"/>
                <a:cs typeface="Times New Roman"/>
              </a:rPr>
              <a:t>Wickes, </a:t>
            </a:r>
            <a:r>
              <a:rPr sz="900" i="1" dirty="0">
                <a:latin typeface="Times New Roman"/>
                <a:cs typeface="Times New Roman"/>
              </a:rPr>
              <a:t>orthotist,</a:t>
            </a:r>
            <a:r>
              <a:rPr sz="900" i="1" spc="-20" dirty="0">
                <a:latin typeface="Times New Roman"/>
                <a:cs typeface="Times New Roman"/>
              </a:rPr>
              <a:t> </a:t>
            </a:r>
            <a:r>
              <a:rPr sz="900" i="1" dirty="0">
                <a:latin typeface="Times New Roman"/>
                <a:cs typeface="Times New Roman"/>
              </a:rPr>
              <a:t>for</a:t>
            </a:r>
            <a:r>
              <a:rPr sz="900" i="1" spc="-5" dirty="0">
                <a:latin typeface="Times New Roman"/>
                <a:cs typeface="Times New Roman"/>
              </a:rPr>
              <a:t> </a:t>
            </a:r>
            <a:r>
              <a:rPr sz="900" i="1" dirty="0">
                <a:latin typeface="Times New Roman"/>
                <a:cs typeface="Times New Roman"/>
              </a:rPr>
              <a:t>their</a:t>
            </a:r>
            <a:r>
              <a:rPr sz="900" i="1" spc="-5" dirty="0">
                <a:latin typeface="Times New Roman"/>
                <a:cs typeface="Times New Roman"/>
              </a:rPr>
              <a:t> </a:t>
            </a:r>
            <a:r>
              <a:rPr sz="900" i="1" dirty="0">
                <a:latin typeface="Times New Roman"/>
                <a:cs typeface="Times New Roman"/>
              </a:rPr>
              <a:t>brilliance</a:t>
            </a:r>
            <a:r>
              <a:rPr sz="900" i="1" spc="-10" dirty="0">
                <a:latin typeface="Times New Roman"/>
                <a:cs typeface="Times New Roman"/>
              </a:rPr>
              <a:t> </a:t>
            </a:r>
            <a:r>
              <a:rPr sz="900" i="1" dirty="0">
                <a:latin typeface="Times New Roman"/>
                <a:cs typeface="Times New Roman"/>
              </a:rPr>
              <a:t>and</a:t>
            </a:r>
            <a:r>
              <a:rPr sz="900" i="1" spc="-15" dirty="0">
                <a:latin typeface="Times New Roman"/>
                <a:cs typeface="Times New Roman"/>
              </a:rPr>
              <a:t> </a:t>
            </a:r>
            <a:r>
              <a:rPr sz="900" i="1" dirty="0">
                <a:latin typeface="Times New Roman"/>
                <a:cs typeface="Times New Roman"/>
              </a:rPr>
              <a:t>innovative</a:t>
            </a:r>
            <a:r>
              <a:rPr sz="900" i="1" spc="-20" dirty="0">
                <a:latin typeface="Times New Roman"/>
                <a:cs typeface="Times New Roman"/>
              </a:rPr>
              <a:t> </a:t>
            </a:r>
            <a:r>
              <a:rPr sz="900" i="1" dirty="0">
                <a:latin typeface="Times New Roman"/>
                <a:cs typeface="Times New Roman"/>
              </a:rPr>
              <a:t>thinking</a:t>
            </a:r>
            <a:r>
              <a:rPr sz="900" i="1" spc="-15" dirty="0">
                <a:latin typeface="Times New Roman"/>
                <a:cs typeface="Times New Roman"/>
              </a:rPr>
              <a:t> </a:t>
            </a:r>
            <a:r>
              <a:rPr sz="900" i="1" dirty="0">
                <a:latin typeface="Times New Roman"/>
                <a:cs typeface="Times New Roman"/>
              </a:rPr>
              <a:t>that</a:t>
            </a:r>
            <a:r>
              <a:rPr sz="900" i="1" spc="-15" dirty="0">
                <a:latin typeface="Times New Roman"/>
                <a:cs typeface="Times New Roman"/>
              </a:rPr>
              <a:t> </a:t>
            </a:r>
            <a:r>
              <a:rPr sz="900" i="1" spc="-10" dirty="0">
                <a:latin typeface="Times New Roman"/>
                <a:cs typeface="Times New Roman"/>
              </a:rPr>
              <a:t>developed </a:t>
            </a:r>
            <a:r>
              <a:rPr sz="900" i="1" dirty="0">
                <a:latin typeface="Times New Roman"/>
                <a:cs typeface="Times New Roman"/>
              </a:rPr>
              <a:t>our</a:t>
            </a:r>
            <a:r>
              <a:rPr sz="900" i="1" spc="-20" dirty="0">
                <a:latin typeface="Times New Roman"/>
                <a:cs typeface="Times New Roman"/>
              </a:rPr>
              <a:t> </a:t>
            </a:r>
            <a:r>
              <a:rPr sz="900" i="1" dirty="0">
                <a:latin typeface="Times New Roman"/>
                <a:cs typeface="Times New Roman"/>
              </a:rPr>
              <a:t>serial</a:t>
            </a:r>
            <a:r>
              <a:rPr sz="900" i="1" spc="-10" dirty="0">
                <a:latin typeface="Times New Roman"/>
                <a:cs typeface="Times New Roman"/>
              </a:rPr>
              <a:t> </a:t>
            </a:r>
            <a:r>
              <a:rPr sz="900" i="1" dirty="0">
                <a:latin typeface="Times New Roman"/>
                <a:cs typeface="Times New Roman"/>
              </a:rPr>
              <a:t>casting</a:t>
            </a:r>
            <a:r>
              <a:rPr sz="900" i="1" spc="-10" dirty="0">
                <a:latin typeface="Times New Roman"/>
                <a:cs typeface="Times New Roman"/>
              </a:rPr>
              <a:t> program.</a:t>
            </a:r>
            <a:endParaRPr sz="900">
              <a:latin typeface="Times New Roman"/>
              <a:cs typeface="Times New Roman"/>
            </a:endParaRPr>
          </a:p>
          <a:p>
            <a:pPr marL="12700" marR="5080">
              <a:lnSpc>
                <a:spcPct val="100000"/>
              </a:lnSpc>
              <a:spcBef>
                <a:spcPts val="1005"/>
              </a:spcBef>
            </a:pPr>
            <a:r>
              <a:rPr sz="900" dirty="0">
                <a:latin typeface="Times New Roman"/>
                <a:cs typeface="Times New Roman"/>
              </a:rPr>
              <a:t>Bauer,</a:t>
            </a:r>
            <a:r>
              <a:rPr sz="900" spc="-10" dirty="0">
                <a:latin typeface="Times New Roman"/>
                <a:cs typeface="Times New Roman"/>
              </a:rPr>
              <a:t> </a:t>
            </a:r>
            <a:r>
              <a:rPr sz="900" dirty="0">
                <a:latin typeface="Times New Roman"/>
                <a:cs typeface="Times New Roman"/>
              </a:rPr>
              <a:t>J.P.,</a:t>
            </a:r>
            <a:r>
              <a:rPr sz="900" spc="-40" dirty="0">
                <a:latin typeface="Times New Roman"/>
                <a:cs typeface="Times New Roman"/>
              </a:rPr>
              <a:t> </a:t>
            </a:r>
            <a:r>
              <a:rPr sz="900" dirty="0">
                <a:latin typeface="Times New Roman"/>
                <a:cs typeface="Times New Roman"/>
              </a:rPr>
              <a:t>Sienko,</a:t>
            </a:r>
            <a:r>
              <a:rPr sz="900" spc="-15" dirty="0">
                <a:latin typeface="Times New Roman"/>
                <a:cs typeface="Times New Roman"/>
              </a:rPr>
              <a:t> </a:t>
            </a:r>
            <a:r>
              <a:rPr sz="900" dirty="0">
                <a:latin typeface="Times New Roman"/>
                <a:cs typeface="Times New Roman"/>
              </a:rPr>
              <a:t>S.</a:t>
            </a:r>
            <a:r>
              <a:rPr sz="900" spc="-15" dirty="0">
                <a:latin typeface="Times New Roman"/>
                <a:cs typeface="Times New Roman"/>
              </a:rPr>
              <a:t> </a:t>
            </a:r>
            <a:r>
              <a:rPr sz="900" dirty="0">
                <a:latin typeface="Times New Roman"/>
                <a:cs typeface="Times New Roman"/>
              </a:rPr>
              <a:t>and</a:t>
            </a:r>
            <a:r>
              <a:rPr sz="900" spc="-5" dirty="0">
                <a:latin typeface="Times New Roman"/>
                <a:cs typeface="Times New Roman"/>
              </a:rPr>
              <a:t> </a:t>
            </a:r>
            <a:r>
              <a:rPr sz="900" dirty="0">
                <a:latin typeface="Times New Roman"/>
                <a:cs typeface="Times New Roman"/>
              </a:rPr>
              <a:t>Davids,</a:t>
            </a:r>
            <a:r>
              <a:rPr sz="900" spc="-5" dirty="0">
                <a:latin typeface="Times New Roman"/>
                <a:cs typeface="Times New Roman"/>
              </a:rPr>
              <a:t> </a:t>
            </a:r>
            <a:r>
              <a:rPr sz="900" dirty="0">
                <a:latin typeface="Times New Roman"/>
                <a:cs typeface="Times New Roman"/>
              </a:rPr>
              <a:t>J.R.</a:t>
            </a:r>
            <a:r>
              <a:rPr sz="900" spc="-15" dirty="0">
                <a:latin typeface="Times New Roman"/>
                <a:cs typeface="Times New Roman"/>
              </a:rPr>
              <a:t> </a:t>
            </a:r>
            <a:r>
              <a:rPr sz="900" dirty="0">
                <a:latin typeface="Times New Roman"/>
                <a:cs typeface="Times New Roman"/>
              </a:rPr>
              <a:t>(2022)</a:t>
            </a:r>
            <a:r>
              <a:rPr sz="900" spc="-30" dirty="0">
                <a:latin typeface="Times New Roman"/>
                <a:cs typeface="Times New Roman"/>
              </a:rPr>
              <a:t> </a:t>
            </a:r>
            <a:r>
              <a:rPr sz="900" dirty="0">
                <a:latin typeface="Times New Roman"/>
                <a:cs typeface="Times New Roman"/>
              </a:rPr>
              <a:t>‘Idiopathic</a:t>
            </a:r>
            <a:r>
              <a:rPr sz="900" spc="-30" dirty="0">
                <a:latin typeface="Times New Roman"/>
                <a:cs typeface="Times New Roman"/>
              </a:rPr>
              <a:t> </a:t>
            </a:r>
            <a:r>
              <a:rPr sz="900" dirty="0">
                <a:latin typeface="Times New Roman"/>
                <a:cs typeface="Times New Roman"/>
              </a:rPr>
              <a:t>toe</a:t>
            </a:r>
            <a:r>
              <a:rPr sz="900" spc="-25" dirty="0">
                <a:latin typeface="Times New Roman"/>
                <a:cs typeface="Times New Roman"/>
              </a:rPr>
              <a:t> </a:t>
            </a:r>
            <a:r>
              <a:rPr sz="900" spc="-10" dirty="0">
                <a:latin typeface="Times New Roman"/>
                <a:cs typeface="Times New Roman"/>
              </a:rPr>
              <a:t>walking: </a:t>
            </a:r>
            <a:r>
              <a:rPr sz="900" dirty="0">
                <a:latin typeface="Times New Roman"/>
                <a:cs typeface="Times New Roman"/>
              </a:rPr>
              <a:t>An</a:t>
            </a:r>
            <a:r>
              <a:rPr sz="900" spc="-15" dirty="0">
                <a:latin typeface="Times New Roman"/>
                <a:cs typeface="Times New Roman"/>
              </a:rPr>
              <a:t> </a:t>
            </a:r>
            <a:r>
              <a:rPr sz="900" dirty="0">
                <a:latin typeface="Times New Roman"/>
                <a:cs typeface="Times New Roman"/>
              </a:rPr>
              <a:t>update</a:t>
            </a:r>
            <a:r>
              <a:rPr sz="900" spc="-25" dirty="0">
                <a:latin typeface="Times New Roman"/>
                <a:cs typeface="Times New Roman"/>
              </a:rPr>
              <a:t> </a:t>
            </a:r>
            <a:r>
              <a:rPr sz="900" dirty="0">
                <a:latin typeface="Times New Roman"/>
                <a:cs typeface="Times New Roman"/>
              </a:rPr>
              <a:t>on</a:t>
            </a:r>
            <a:r>
              <a:rPr sz="900" spc="-15" dirty="0">
                <a:latin typeface="Times New Roman"/>
                <a:cs typeface="Times New Roman"/>
              </a:rPr>
              <a:t> </a:t>
            </a:r>
            <a:r>
              <a:rPr sz="900" dirty="0">
                <a:latin typeface="Times New Roman"/>
                <a:cs typeface="Times New Roman"/>
              </a:rPr>
              <a:t>natural</a:t>
            </a:r>
            <a:r>
              <a:rPr sz="900" spc="-20" dirty="0">
                <a:latin typeface="Times New Roman"/>
                <a:cs typeface="Times New Roman"/>
              </a:rPr>
              <a:t> </a:t>
            </a:r>
            <a:r>
              <a:rPr sz="900" dirty="0">
                <a:latin typeface="Times New Roman"/>
                <a:cs typeface="Times New Roman"/>
              </a:rPr>
              <a:t>history,</a:t>
            </a:r>
            <a:r>
              <a:rPr sz="900" spc="-10" dirty="0">
                <a:latin typeface="Times New Roman"/>
                <a:cs typeface="Times New Roman"/>
              </a:rPr>
              <a:t> </a:t>
            </a:r>
            <a:r>
              <a:rPr sz="900" dirty="0">
                <a:latin typeface="Times New Roman"/>
                <a:cs typeface="Times New Roman"/>
              </a:rPr>
              <a:t>diagnosis,</a:t>
            </a:r>
            <a:r>
              <a:rPr sz="900" spc="-25" dirty="0">
                <a:latin typeface="Times New Roman"/>
                <a:cs typeface="Times New Roman"/>
              </a:rPr>
              <a:t> </a:t>
            </a:r>
            <a:r>
              <a:rPr sz="900" dirty="0">
                <a:latin typeface="Times New Roman"/>
                <a:cs typeface="Times New Roman"/>
              </a:rPr>
              <a:t>and</a:t>
            </a:r>
            <a:r>
              <a:rPr sz="900" spc="-15" dirty="0">
                <a:latin typeface="Times New Roman"/>
                <a:cs typeface="Times New Roman"/>
              </a:rPr>
              <a:t> </a:t>
            </a:r>
            <a:r>
              <a:rPr sz="900" dirty="0">
                <a:latin typeface="Times New Roman"/>
                <a:cs typeface="Times New Roman"/>
              </a:rPr>
              <a:t>treatment’,</a:t>
            </a:r>
            <a:r>
              <a:rPr sz="900" spc="25" dirty="0">
                <a:latin typeface="Times New Roman"/>
                <a:cs typeface="Times New Roman"/>
              </a:rPr>
              <a:t> </a:t>
            </a:r>
            <a:r>
              <a:rPr sz="900" i="1" dirty="0">
                <a:latin typeface="Times New Roman"/>
                <a:cs typeface="Times New Roman"/>
              </a:rPr>
              <a:t>Journal</a:t>
            </a:r>
            <a:r>
              <a:rPr sz="900" i="1" spc="-30" dirty="0">
                <a:latin typeface="Times New Roman"/>
                <a:cs typeface="Times New Roman"/>
              </a:rPr>
              <a:t> </a:t>
            </a:r>
            <a:r>
              <a:rPr sz="900" i="1" dirty="0">
                <a:latin typeface="Times New Roman"/>
                <a:cs typeface="Times New Roman"/>
              </a:rPr>
              <a:t>of</a:t>
            </a:r>
            <a:r>
              <a:rPr sz="900" i="1" spc="-20" dirty="0">
                <a:latin typeface="Times New Roman"/>
                <a:cs typeface="Times New Roman"/>
              </a:rPr>
              <a:t> </a:t>
            </a:r>
            <a:r>
              <a:rPr sz="900" i="1" spc="-25" dirty="0">
                <a:latin typeface="Times New Roman"/>
                <a:cs typeface="Times New Roman"/>
              </a:rPr>
              <a:t>the</a:t>
            </a:r>
            <a:r>
              <a:rPr sz="900" i="1" dirty="0">
                <a:latin typeface="Times New Roman"/>
                <a:cs typeface="Times New Roman"/>
              </a:rPr>
              <a:t> American</a:t>
            </a:r>
            <a:r>
              <a:rPr sz="900" i="1" spc="-15" dirty="0">
                <a:latin typeface="Times New Roman"/>
                <a:cs typeface="Times New Roman"/>
              </a:rPr>
              <a:t> </a:t>
            </a:r>
            <a:r>
              <a:rPr sz="900" i="1" dirty="0">
                <a:latin typeface="Times New Roman"/>
                <a:cs typeface="Times New Roman"/>
              </a:rPr>
              <a:t>Academy</a:t>
            </a:r>
            <a:r>
              <a:rPr sz="900" i="1" spc="-15" dirty="0">
                <a:latin typeface="Times New Roman"/>
                <a:cs typeface="Times New Roman"/>
              </a:rPr>
              <a:t> </a:t>
            </a:r>
            <a:r>
              <a:rPr sz="900" i="1" dirty="0">
                <a:latin typeface="Times New Roman"/>
                <a:cs typeface="Times New Roman"/>
              </a:rPr>
              <a:t>of</a:t>
            </a:r>
            <a:r>
              <a:rPr sz="900" i="1" spc="-15" dirty="0">
                <a:latin typeface="Times New Roman"/>
                <a:cs typeface="Times New Roman"/>
              </a:rPr>
              <a:t> </a:t>
            </a:r>
            <a:r>
              <a:rPr sz="900" i="1" dirty="0">
                <a:latin typeface="Times New Roman"/>
                <a:cs typeface="Times New Roman"/>
              </a:rPr>
              <a:t>Orthopaedic</a:t>
            </a:r>
            <a:r>
              <a:rPr sz="900" i="1" spc="-35" dirty="0">
                <a:latin typeface="Times New Roman"/>
                <a:cs typeface="Times New Roman"/>
              </a:rPr>
              <a:t> </a:t>
            </a:r>
            <a:r>
              <a:rPr sz="900" i="1" dirty="0">
                <a:latin typeface="Times New Roman"/>
                <a:cs typeface="Times New Roman"/>
              </a:rPr>
              <a:t>Surgeons</a:t>
            </a:r>
            <a:r>
              <a:rPr sz="900" i="1" spc="-15" dirty="0">
                <a:latin typeface="Times New Roman"/>
                <a:cs typeface="Times New Roman"/>
              </a:rPr>
              <a:t> </a:t>
            </a:r>
            <a:r>
              <a:rPr sz="900" spc="-10" dirty="0">
                <a:latin typeface="Times New Roman"/>
                <a:cs typeface="Times New Roman"/>
              </a:rPr>
              <a:t>[Preprint]. doi:10.5435/jaaos-</a:t>
            </a:r>
            <a:r>
              <a:rPr sz="900" dirty="0">
                <a:latin typeface="Times New Roman"/>
                <a:cs typeface="Times New Roman"/>
              </a:rPr>
              <a:t>d-</a:t>
            </a:r>
            <a:r>
              <a:rPr sz="900" spc="-10" dirty="0">
                <a:latin typeface="Times New Roman"/>
                <a:cs typeface="Times New Roman"/>
              </a:rPr>
              <a:t>22-00419.</a:t>
            </a:r>
            <a:endParaRPr sz="900">
              <a:latin typeface="Times New Roman"/>
              <a:cs typeface="Times New Roman"/>
            </a:endParaRPr>
          </a:p>
          <a:p>
            <a:pPr marL="637540">
              <a:lnSpc>
                <a:spcPct val="100000"/>
              </a:lnSpc>
              <a:spcBef>
                <a:spcPts val="259"/>
              </a:spcBef>
            </a:pPr>
            <a:r>
              <a:rPr sz="1400" spc="-10" dirty="0">
                <a:latin typeface="Times New Roman"/>
                <a:cs typeface="Times New Roman"/>
                <a:hlinkClick r:id="rId8"/>
              </a:rPr>
              <a:t>bdriscol@luriechildrens.org</a:t>
            </a:r>
            <a:endParaRPr sz="1400">
              <a:latin typeface="Times New Roman"/>
              <a:cs typeface="Times New Roman"/>
            </a:endParaRPr>
          </a:p>
        </p:txBody>
      </p:sp>
      <p:graphicFrame>
        <p:nvGraphicFramePr>
          <p:cNvPr id="17" name="object 17"/>
          <p:cNvGraphicFramePr>
            <a:graphicFrameLocks noGrp="1"/>
          </p:cNvGraphicFramePr>
          <p:nvPr/>
        </p:nvGraphicFramePr>
        <p:xfrm>
          <a:off x="3665728" y="1942719"/>
          <a:ext cx="4926964" cy="678815"/>
        </p:xfrm>
        <a:graphic>
          <a:graphicData uri="http://schemas.openxmlformats.org/drawingml/2006/table">
            <a:tbl>
              <a:tblPr firstRow="1" bandRow="1">
                <a:tableStyleId>{2D5ABB26-0587-4C30-8999-92F81FD0307C}</a:tableStyleId>
              </a:tblPr>
              <a:tblGrid>
                <a:gridCol w="14605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343025">
                  <a:extLst>
                    <a:ext uri="{9D8B030D-6E8A-4147-A177-3AD203B41FA5}">
                      <a16:colId xmlns:a16="http://schemas.microsoft.com/office/drawing/2014/main" val="20002"/>
                    </a:ext>
                  </a:extLst>
                </a:gridCol>
                <a:gridCol w="1107439">
                  <a:extLst>
                    <a:ext uri="{9D8B030D-6E8A-4147-A177-3AD203B41FA5}">
                      <a16:colId xmlns:a16="http://schemas.microsoft.com/office/drawing/2014/main" val="20003"/>
                    </a:ext>
                  </a:extLst>
                </a:gridCol>
              </a:tblGrid>
              <a:tr h="394335">
                <a:tc>
                  <a:txBody>
                    <a:bodyPr/>
                    <a:lstStyle/>
                    <a:p>
                      <a:pPr marL="552450" marR="230504" indent="-314325">
                        <a:lnSpc>
                          <a:spcPct val="100000"/>
                        </a:lnSpc>
                        <a:spcBef>
                          <a:spcPts val="315"/>
                        </a:spcBef>
                      </a:pPr>
                      <a:r>
                        <a:rPr sz="1000" b="1" dirty="0">
                          <a:solidFill>
                            <a:srgbClr val="FFFFFF"/>
                          </a:solidFill>
                          <a:latin typeface="Times New Roman"/>
                          <a:cs typeface="Times New Roman"/>
                        </a:rPr>
                        <a:t>Database</a:t>
                      </a:r>
                      <a:r>
                        <a:rPr sz="1000" b="1" spc="-30" dirty="0">
                          <a:solidFill>
                            <a:srgbClr val="FFFFFF"/>
                          </a:solidFill>
                          <a:latin typeface="Times New Roman"/>
                          <a:cs typeface="Times New Roman"/>
                        </a:rPr>
                        <a:t> </a:t>
                      </a:r>
                      <a:r>
                        <a:rPr sz="1000" b="1" spc="-10" dirty="0">
                          <a:solidFill>
                            <a:srgbClr val="FFFFFF"/>
                          </a:solidFill>
                          <a:latin typeface="Times New Roman"/>
                          <a:cs typeface="Times New Roman"/>
                        </a:rPr>
                        <a:t>initiated 1/2022</a:t>
                      </a:r>
                      <a:endParaRPr sz="1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377190" marR="159385" indent="-210820">
                        <a:lnSpc>
                          <a:spcPct val="100000"/>
                        </a:lnSpc>
                        <a:spcBef>
                          <a:spcPts val="315"/>
                        </a:spcBef>
                      </a:pPr>
                      <a:r>
                        <a:rPr sz="1000" b="1" dirty="0">
                          <a:solidFill>
                            <a:srgbClr val="FFFFFF"/>
                          </a:solidFill>
                          <a:latin typeface="Times New Roman"/>
                          <a:cs typeface="Times New Roman"/>
                        </a:rPr>
                        <a:t>Currently</a:t>
                      </a:r>
                      <a:r>
                        <a:rPr sz="1000" b="1" spc="-30" dirty="0">
                          <a:solidFill>
                            <a:srgbClr val="FFFFFF"/>
                          </a:solidFill>
                          <a:latin typeface="Times New Roman"/>
                          <a:cs typeface="Times New Roman"/>
                        </a:rPr>
                        <a:t> </a:t>
                      </a:r>
                      <a:r>
                        <a:rPr sz="1000" b="1" spc="-25" dirty="0">
                          <a:solidFill>
                            <a:srgbClr val="FFFFFF"/>
                          </a:solidFill>
                          <a:latin typeface="Times New Roman"/>
                          <a:cs typeface="Times New Roman"/>
                        </a:rPr>
                        <a:t>in </a:t>
                      </a:r>
                      <a:r>
                        <a:rPr sz="1000" b="1" spc="-10" dirty="0">
                          <a:solidFill>
                            <a:srgbClr val="FFFFFF"/>
                          </a:solidFill>
                          <a:latin typeface="Times New Roman"/>
                          <a:cs typeface="Times New Roman"/>
                        </a:rPr>
                        <a:t>casts</a:t>
                      </a:r>
                      <a:endParaRPr sz="1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351155" marR="91440" indent="-251460">
                        <a:lnSpc>
                          <a:spcPct val="100000"/>
                        </a:lnSpc>
                        <a:spcBef>
                          <a:spcPts val="315"/>
                        </a:spcBef>
                      </a:pPr>
                      <a:r>
                        <a:rPr sz="1000" b="1" dirty="0">
                          <a:solidFill>
                            <a:srgbClr val="FFFFFF"/>
                          </a:solidFill>
                          <a:latin typeface="Times New Roman"/>
                          <a:cs typeface="Times New Roman"/>
                        </a:rPr>
                        <a:t>Completed</a:t>
                      </a:r>
                      <a:r>
                        <a:rPr sz="1000" b="1" spc="-10" dirty="0">
                          <a:solidFill>
                            <a:srgbClr val="FFFFFF"/>
                          </a:solidFill>
                          <a:latin typeface="Times New Roman"/>
                          <a:cs typeface="Times New Roman"/>
                        </a:rPr>
                        <a:t> </a:t>
                      </a:r>
                      <a:r>
                        <a:rPr sz="1000" b="1" dirty="0">
                          <a:solidFill>
                            <a:srgbClr val="FFFFFF"/>
                          </a:solidFill>
                          <a:latin typeface="Times New Roman"/>
                          <a:cs typeface="Times New Roman"/>
                        </a:rPr>
                        <a:t>casting</a:t>
                      </a:r>
                      <a:r>
                        <a:rPr sz="1000" b="1" spc="-40" dirty="0">
                          <a:solidFill>
                            <a:srgbClr val="FFFFFF"/>
                          </a:solidFill>
                          <a:latin typeface="Times New Roman"/>
                          <a:cs typeface="Times New Roman"/>
                        </a:rPr>
                        <a:t> </a:t>
                      </a:r>
                      <a:r>
                        <a:rPr sz="1000" b="1" spc="-50" dirty="0">
                          <a:solidFill>
                            <a:srgbClr val="FFFFFF"/>
                          </a:solidFill>
                          <a:latin typeface="Times New Roman"/>
                          <a:cs typeface="Times New Roman"/>
                        </a:rPr>
                        <a:t>&amp;</a:t>
                      </a:r>
                      <a:r>
                        <a:rPr sz="1000" b="1" dirty="0">
                          <a:solidFill>
                            <a:srgbClr val="FFFFFF"/>
                          </a:solidFill>
                          <a:latin typeface="Times New Roman"/>
                          <a:cs typeface="Times New Roman"/>
                        </a:rPr>
                        <a:t> in</a:t>
                      </a:r>
                      <a:r>
                        <a:rPr sz="1000" b="1" spc="-10" dirty="0">
                          <a:solidFill>
                            <a:srgbClr val="FFFFFF"/>
                          </a:solidFill>
                          <a:latin typeface="Times New Roman"/>
                          <a:cs typeface="Times New Roman"/>
                        </a:rPr>
                        <a:t> </a:t>
                      </a:r>
                      <a:r>
                        <a:rPr sz="1000" b="1" dirty="0">
                          <a:solidFill>
                            <a:srgbClr val="FFFFFF"/>
                          </a:solidFill>
                          <a:latin typeface="Times New Roman"/>
                          <a:cs typeface="Times New Roman"/>
                        </a:rPr>
                        <a:t>follow</a:t>
                      </a:r>
                      <a:r>
                        <a:rPr sz="1000" b="1" spc="-15" dirty="0">
                          <a:solidFill>
                            <a:srgbClr val="FFFFFF"/>
                          </a:solidFill>
                          <a:latin typeface="Times New Roman"/>
                          <a:cs typeface="Times New Roman"/>
                        </a:rPr>
                        <a:t> </a:t>
                      </a:r>
                      <a:r>
                        <a:rPr sz="1000" b="1" spc="-25" dirty="0">
                          <a:solidFill>
                            <a:srgbClr val="FFFFFF"/>
                          </a:solidFill>
                          <a:latin typeface="Times New Roman"/>
                          <a:cs typeface="Times New Roman"/>
                        </a:rPr>
                        <a:t>up</a:t>
                      </a:r>
                      <a:endParaRPr sz="1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59385" marR="153670" indent="133985">
                        <a:lnSpc>
                          <a:spcPct val="100000"/>
                        </a:lnSpc>
                        <a:spcBef>
                          <a:spcPts val="315"/>
                        </a:spcBef>
                      </a:pPr>
                      <a:r>
                        <a:rPr sz="1000" b="1" spc="-10" dirty="0">
                          <a:solidFill>
                            <a:srgbClr val="FFFFFF"/>
                          </a:solidFill>
                          <a:latin typeface="Times New Roman"/>
                          <a:cs typeface="Times New Roman"/>
                        </a:rPr>
                        <a:t>Sufficient </a:t>
                      </a:r>
                      <a:r>
                        <a:rPr sz="1000" b="1" dirty="0">
                          <a:solidFill>
                            <a:srgbClr val="FFFFFF"/>
                          </a:solidFill>
                          <a:latin typeface="Times New Roman"/>
                          <a:cs typeface="Times New Roman"/>
                        </a:rPr>
                        <a:t>statistical</a:t>
                      </a:r>
                      <a:r>
                        <a:rPr sz="1000" b="1" spc="-45" dirty="0">
                          <a:solidFill>
                            <a:srgbClr val="FFFFFF"/>
                          </a:solidFill>
                          <a:latin typeface="Times New Roman"/>
                          <a:cs typeface="Times New Roman"/>
                        </a:rPr>
                        <a:t> </a:t>
                      </a:r>
                      <a:r>
                        <a:rPr sz="1000" b="1" spc="-20" dirty="0">
                          <a:solidFill>
                            <a:srgbClr val="FFFFFF"/>
                          </a:solidFill>
                          <a:latin typeface="Times New Roman"/>
                          <a:cs typeface="Times New Roman"/>
                        </a:rPr>
                        <a:t>data</a:t>
                      </a:r>
                      <a:endParaRPr sz="1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284480">
                <a:tc>
                  <a:txBody>
                    <a:bodyPr/>
                    <a:lstStyle/>
                    <a:p>
                      <a:pPr marL="220345">
                        <a:lnSpc>
                          <a:spcPct val="100000"/>
                        </a:lnSpc>
                        <a:spcBef>
                          <a:spcPts val="484"/>
                        </a:spcBef>
                      </a:pPr>
                      <a:r>
                        <a:rPr sz="1000" dirty="0">
                          <a:latin typeface="Times New Roman"/>
                          <a:cs typeface="Times New Roman"/>
                        </a:rPr>
                        <a:t>Ongoing</a:t>
                      </a:r>
                      <a:r>
                        <a:rPr sz="1000" spc="-40" dirty="0">
                          <a:latin typeface="Times New Roman"/>
                          <a:cs typeface="Times New Roman"/>
                        </a:rPr>
                        <a:t> </a:t>
                      </a:r>
                      <a:r>
                        <a:rPr sz="1000" spc="-10" dirty="0">
                          <a:latin typeface="Times New Roman"/>
                          <a:cs typeface="Times New Roman"/>
                        </a:rPr>
                        <a:t>enrollment</a:t>
                      </a:r>
                      <a:endParaRPr sz="1000">
                        <a:latin typeface="Times New Roman"/>
                        <a:cs typeface="Times New Roman"/>
                      </a:endParaRPr>
                    </a:p>
                  </a:txBody>
                  <a:tcPr marL="0" marR="0" marT="6159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484"/>
                        </a:spcBef>
                      </a:pPr>
                      <a:r>
                        <a:rPr sz="1000" spc="-50" dirty="0">
                          <a:latin typeface="Times New Roman"/>
                          <a:cs typeface="Times New Roman"/>
                        </a:rPr>
                        <a:t>1</a:t>
                      </a:r>
                      <a:endParaRPr sz="1000">
                        <a:latin typeface="Times New Roman"/>
                        <a:cs typeface="Times New Roman"/>
                      </a:endParaRPr>
                    </a:p>
                  </a:txBody>
                  <a:tcPr marL="0" marR="0" marT="6159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484"/>
                        </a:spcBef>
                      </a:pPr>
                      <a:r>
                        <a:rPr sz="1000" spc="-25" dirty="0">
                          <a:latin typeface="Times New Roman"/>
                          <a:cs typeface="Times New Roman"/>
                        </a:rPr>
                        <a:t>25</a:t>
                      </a:r>
                      <a:endParaRPr sz="1000">
                        <a:latin typeface="Times New Roman"/>
                        <a:cs typeface="Times New Roman"/>
                      </a:endParaRPr>
                    </a:p>
                  </a:txBody>
                  <a:tcPr marL="0" marR="0" marT="6159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484"/>
                        </a:spcBef>
                      </a:pPr>
                      <a:r>
                        <a:rPr sz="1000" spc="-25" dirty="0">
                          <a:latin typeface="Times New Roman"/>
                          <a:cs typeface="Times New Roman"/>
                        </a:rPr>
                        <a:t>19</a:t>
                      </a:r>
                      <a:endParaRPr sz="1000">
                        <a:latin typeface="Times New Roman"/>
                        <a:cs typeface="Times New Roman"/>
                      </a:endParaRPr>
                    </a:p>
                  </a:txBody>
                  <a:tcPr marL="0" marR="0" marT="6159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bl>
          </a:graphicData>
        </a:graphic>
      </p:graphicFrame>
      <p:grpSp>
        <p:nvGrpSpPr>
          <p:cNvPr id="18" name="object 18"/>
          <p:cNvGrpSpPr/>
          <p:nvPr/>
        </p:nvGrpSpPr>
        <p:grpSpPr>
          <a:xfrm>
            <a:off x="3637026" y="2657855"/>
            <a:ext cx="4939030" cy="702310"/>
            <a:chOff x="3637026" y="2657855"/>
            <a:chExt cx="4939030" cy="702310"/>
          </a:xfrm>
        </p:grpSpPr>
        <p:sp>
          <p:nvSpPr>
            <p:cNvPr id="19" name="object 19"/>
            <p:cNvSpPr/>
            <p:nvPr/>
          </p:nvSpPr>
          <p:spPr>
            <a:xfrm>
              <a:off x="3643376" y="2664205"/>
              <a:ext cx="4926330" cy="689610"/>
            </a:xfrm>
            <a:custGeom>
              <a:avLst/>
              <a:gdLst/>
              <a:ahLst/>
              <a:cxnLst/>
              <a:rect l="l" t="t" r="r" b="b"/>
              <a:pathLst>
                <a:path w="4926330" h="689610">
                  <a:moveTo>
                    <a:pt x="4631055" y="0"/>
                  </a:moveTo>
                  <a:lnTo>
                    <a:pt x="295148" y="0"/>
                  </a:lnTo>
                  <a:lnTo>
                    <a:pt x="247258" y="3861"/>
                  </a:lnTo>
                  <a:lnTo>
                    <a:pt x="201834" y="15040"/>
                  </a:lnTo>
                  <a:lnTo>
                    <a:pt x="159483" y="32932"/>
                  </a:lnTo>
                  <a:lnTo>
                    <a:pt x="120810" y="56928"/>
                  </a:lnTo>
                  <a:lnTo>
                    <a:pt x="86423" y="86423"/>
                  </a:lnTo>
                  <a:lnTo>
                    <a:pt x="56928" y="120810"/>
                  </a:lnTo>
                  <a:lnTo>
                    <a:pt x="32932" y="159483"/>
                  </a:lnTo>
                  <a:lnTo>
                    <a:pt x="15040" y="201834"/>
                  </a:lnTo>
                  <a:lnTo>
                    <a:pt x="3861" y="247258"/>
                  </a:lnTo>
                  <a:lnTo>
                    <a:pt x="0" y="295148"/>
                  </a:lnTo>
                  <a:lnTo>
                    <a:pt x="0" y="394335"/>
                  </a:lnTo>
                  <a:lnTo>
                    <a:pt x="3861" y="442224"/>
                  </a:lnTo>
                  <a:lnTo>
                    <a:pt x="15040" y="487648"/>
                  </a:lnTo>
                  <a:lnTo>
                    <a:pt x="32932" y="529999"/>
                  </a:lnTo>
                  <a:lnTo>
                    <a:pt x="56928" y="568672"/>
                  </a:lnTo>
                  <a:lnTo>
                    <a:pt x="86423" y="603059"/>
                  </a:lnTo>
                  <a:lnTo>
                    <a:pt x="120810" y="632554"/>
                  </a:lnTo>
                  <a:lnTo>
                    <a:pt x="159483" y="656550"/>
                  </a:lnTo>
                  <a:lnTo>
                    <a:pt x="201834" y="674442"/>
                  </a:lnTo>
                  <a:lnTo>
                    <a:pt x="247258" y="685621"/>
                  </a:lnTo>
                  <a:lnTo>
                    <a:pt x="295148" y="689483"/>
                  </a:lnTo>
                  <a:lnTo>
                    <a:pt x="4631055" y="689483"/>
                  </a:lnTo>
                  <a:lnTo>
                    <a:pt x="4678910" y="685621"/>
                  </a:lnTo>
                  <a:lnTo>
                    <a:pt x="4724306" y="674442"/>
                  </a:lnTo>
                  <a:lnTo>
                    <a:pt x="4766636" y="656550"/>
                  </a:lnTo>
                  <a:lnTo>
                    <a:pt x="4805292" y="632554"/>
                  </a:lnTo>
                  <a:lnTo>
                    <a:pt x="4839668" y="603059"/>
                  </a:lnTo>
                  <a:lnTo>
                    <a:pt x="4869155" y="568672"/>
                  </a:lnTo>
                  <a:lnTo>
                    <a:pt x="4893147" y="529999"/>
                  </a:lnTo>
                  <a:lnTo>
                    <a:pt x="4911036" y="487648"/>
                  </a:lnTo>
                  <a:lnTo>
                    <a:pt x="4922214" y="442224"/>
                  </a:lnTo>
                  <a:lnTo>
                    <a:pt x="4926076" y="394335"/>
                  </a:lnTo>
                  <a:lnTo>
                    <a:pt x="4926076" y="295148"/>
                  </a:lnTo>
                  <a:lnTo>
                    <a:pt x="4922214" y="247258"/>
                  </a:lnTo>
                  <a:lnTo>
                    <a:pt x="4911036" y="201834"/>
                  </a:lnTo>
                  <a:lnTo>
                    <a:pt x="4893147" y="159483"/>
                  </a:lnTo>
                  <a:lnTo>
                    <a:pt x="4869155" y="120810"/>
                  </a:lnTo>
                  <a:lnTo>
                    <a:pt x="4839668" y="86423"/>
                  </a:lnTo>
                  <a:lnTo>
                    <a:pt x="4805292" y="56928"/>
                  </a:lnTo>
                  <a:lnTo>
                    <a:pt x="4766636" y="32932"/>
                  </a:lnTo>
                  <a:lnTo>
                    <a:pt x="4724306" y="15040"/>
                  </a:lnTo>
                  <a:lnTo>
                    <a:pt x="4678910" y="3861"/>
                  </a:lnTo>
                  <a:lnTo>
                    <a:pt x="4631055" y="0"/>
                  </a:lnTo>
                  <a:close/>
                </a:path>
              </a:pathLst>
            </a:custGeom>
            <a:solidFill>
              <a:srgbClr val="4471C4"/>
            </a:solidFill>
          </p:spPr>
          <p:txBody>
            <a:bodyPr wrap="square" lIns="0" tIns="0" rIns="0" bIns="0" rtlCol="0"/>
            <a:lstStyle/>
            <a:p>
              <a:endParaRPr/>
            </a:p>
          </p:txBody>
        </p:sp>
        <p:sp>
          <p:nvSpPr>
            <p:cNvPr id="20" name="object 20"/>
            <p:cNvSpPr/>
            <p:nvPr/>
          </p:nvSpPr>
          <p:spPr>
            <a:xfrm>
              <a:off x="3643376" y="2664205"/>
              <a:ext cx="4926330" cy="689610"/>
            </a:xfrm>
            <a:custGeom>
              <a:avLst/>
              <a:gdLst/>
              <a:ahLst/>
              <a:cxnLst/>
              <a:rect l="l" t="t" r="r" b="b"/>
              <a:pathLst>
                <a:path w="4926330" h="689610">
                  <a:moveTo>
                    <a:pt x="0" y="295148"/>
                  </a:moveTo>
                  <a:lnTo>
                    <a:pt x="3861" y="247258"/>
                  </a:lnTo>
                  <a:lnTo>
                    <a:pt x="15040" y="201834"/>
                  </a:lnTo>
                  <a:lnTo>
                    <a:pt x="32932" y="159483"/>
                  </a:lnTo>
                  <a:lnTo>
                    <a:pt x="56928" y="120810"/>
                  </a:lnTo>
                  <a:lnTo>
                    <a:pt x="86423" y="86423"/>
                  </a:lnTo>
                  <a:lnTo>
                    <a:pt x="120810" y="56928"/>
                  </a:lnTo>
                  <a:lnTo>
                    <a:pt x="159483" y="32932"/>
                  </a:lnTo>
                  <a:lnTo>
                    <a:pt x="201834" y="15040"/>
                  </a:lnTo>
                  <a:lnTo>
                    <a:pt x="247258" y="3861"/>
                  </a:lnTo>
                  <a:lnTo>
                    <a:pt x="295148" y="0"/>
                  </a:lnTo>
                  <a:lnTo>
                    <a:pt x="4631055" y="0"/>
                  </a:lnTo>
                  <a:lnTo>
                    <a:pt x="4678910" y="3861"/>
                  </a:lnTo>
                  <a:lnTo>
                    <a:pt x="4724306" y="15040"/>
                  </a:lnTo>
                  <a:lnTo>
                    <a:pt x="4766636" y="32932"/>
                  </a:lnTo>
                  <a:lnTo>
                    <a:pt x="4805292" y="56928"/>
                  </a:lnTo>
                  <a:lnTo>
                    <a:pt x="4839668" y="86423"/>
                  </a:lnTo>
                  <a:lnTo>
                    <a:pt x="4869155" y="120810"/>
                  </a:lnTo>
                  <a:lnTo>
                    <a:pt x="4893147" y="159483"/>
                  </a:lnTo>
                  <a:lnTo>
                    <a:pt x="4911036" y="201834"/>
                  </a:lnTo>
                  <a:lnTo>
                    <a:pt x="4922214" y="247258"/>
                  </a:lnTo>
                  <a:lnTo>
                    <a:pt x="4926076" y="295148"/>
                  </a:lnTo>
                  <a:lnTo>
                    <a:pt x="4926076" y="394335"/>
                  </a:lnTo>
                  <a:lnTo>
                    <a:pt x="4922214" y="442224"/>
                  </a:lnTo>
                  <a:lnTo>
                    <a:pt x="4911036" y="487648"/>
                  </a:lnTo>
                  <a:lnTo>
                    <a:pt x="4893147" y="529999"/>
                  </a:lnTo>
                  <a:lnTo>
                    <a:pt x="4869155" y="568672"/>
                  </a:lnTo>
                  <a:lnTo>
                    <a:pt x="4839668" y="603059"/>
                  </a:lnTo>
                  <a:lnTo>
                    <a:pt x="4805292" y="632554"/>
                  </a:lnTo>
                  <a:lnTo>
                    <a:pt x="4766636" y="656550"/>
                  </a:lnTo>
                  <a:lnTo>
                    <a:pt x="4724306" y="674442"/>
                  </a:lnTo>
                  <a:lnTo>
                    <a:pt x="4678910" y="685621"/>
                  </a:lnTo>
                  <a:lnTo>
                    <a:pt x="4631055" y="689483"/>
                  </a:lnTo>
                  <a:lnTo>
                    <a:pt x="295148" y="689483"/>
                  </a:lnTo>
                  <a:lnTo>
                    <a:pt x="247258" y="685621"/>
                  </a:lnTo>
                  <a:lnTo>
                    <a:pt x="201834" y="674442"/>
                  </a:lnTo>
                  <a:lnTo>
                    <a:pt x="159483" y="656550"/>
                  </a:lnTo>
                  <a:lnTo>
                    <a:pt x="120810" y="632554"/>
                  </a:lnTo>
                  <a:lnTo>
                    <a:pt x="86423" y="603059"/>
                  </a:lnTo>
                  <a:lnTo>
                    <a:pt x="56928" y="568672"/>
                  </a:lnTo>
                  <a:lnTo>
                    <a:pt x="32932" y="529999"/>
                  </a:lnTo>
                  <a:lnTo>
                    <a:pt x="15040" y="487648"/>
                  </a:lnTo>
                  <a:lnTo>
                    <a:pt x="3861" y="442224"/>
                  </a:lnTo>
                  <a:lnTo>
                    <a:pt x="0" y="394335"/>
                  </a:lnTo>
                  <a:lnTo>
                    <a:pt x="0" y="295148"/>
                  </a:lnTo>
                  <a:close/>
                </a:path>
              </a:pathLst>
            </a:custGeom>
            <a:ln w="12699">
              <a:solidFill>
                <a:srgbClr val="172C51"/>
              </a:solidFill>
            </a:ln>
          </p:spPr>
          <p:txBody>
            <a:bodyPr wrap="square" lIns="0" tIns="0" rIns="0" bIns="0" rtlCol="0"/>
            <a:lstStyle/>
            <a:p>
              <a:endParaRPr/>
            </a:p>
          </p:txBody>
        </p:sp>
      </p:grpSp>
      <p:sp>
        <p:nvSpPr>
          <p:cNvPr id="21" name="object 21"/>
          <p:cNvSpPr txBox="1"/>
          <p:nvPr/>
        </p:nvSpPr>
        <p:spPr>
          <a:xfrm>
            <a:off x="3808857" y="2809494"/>
            <a:ext cx="647700"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rgbClr val="FFFFFF"/>
                </a:solidFill>
                <a:latin typeface="Times New Roman"/>
                <a:cs typeface="Times New Roman"/>
              </a:rPr>
              <a:t>Outcome Measures</a:t>
            </a:r>
            <a:endParaRPr sz="1200">
              <a:latin typeface="Times New Roman"/>
              <a:cs typeface="Times New Roman"/>
            </a:endParaRPr>
          </a:p>
        </p:txBody>
      </p:sp>
      <p:sp>
        <p:nvSpPr>
          <p:cNvPr id="22" name="object 22"/>
          <p:cNvSpPr txBox="1"/>
          <p:nvPr/>
        </p:nvSpPr>
        <p:spPr>
          <a:xfrm>
            <a:off x="4656582" y="2753944"/>
            <a:ext cx="3829685" cy="530225"/>
          </a:xfrm>
          <a:prstGeom prst="rect">
            <a:avLst/>
          </a:prstGeom>
        </p:spPr>
        <p:txBody>
          <a:bodyPr vert="horz" wrap="square" lIns="0" tIns="13335" rIns="0" bIns="0" rtlCol="0">
            <a:spAutoFit/>
          </a:bodyPr>
          <a:lstStyle/>
          <a:p>
            <a:pPr algn="ctr">
              <a:lnSpc>
                <a:spcPct val="100000"/>
              </a:lnSpc>
              <a:spcBef>
                <a:spcPts val="105"/>
              </a:spcBef>
            </a:pPr>
            <a:r>
              <a:rPr sz="1100" dirty="0">
                <a:solidFill>
                  <a:srgbClr val="FFFFFF"/>
                </a:solidFill>
                <a:latin typeface="Times New Roman"/>
                <a:cs typeface="Times New Roman"/>
              </a:rPr>
              <a:t>PROMIS:</a:t>
            </a:r>
            <a:r>
              <a:rPr sz="1100" spc="5" dirty="0">
                <a:solidFill>
                  <a:srgbClr val="FFFFFF"/>
                </a:solidFill>
                <a:latin typeface="Times New Roman"/>
                <a:cs typeface="Times New Roman"/>
              </a:rPr>
              <a:t> </a:t>
            </a:r>
            <a:r>
              <a:rPr sz="1100" dirty="0">
                <a:solidFill>
                  <a:srgbClr val="FFFFFF"/>
                </a:solidFill>
                <a:latin typeface="Times New Roman"/>
                <a:cs typeface="Times New Roman"/>
              </a:rPr>
              <a:t>Pain,</a:t>
            </a:r>
            <a:r>
              <a:rPr sz="1100" spc="-30" dirty="0">
                <a:solidFill>
                  <a:srgbClr val="FFFFFF"/>
                </a:solidFill>
                <a:latin typeface="Times New Roman"/>
                <a:cs typeface="Times New Roman"/>
              </a:rPr>
              <a:t> </a:t>
            </a:r>
            <a:r>
              <a:rPr sz="1100" dirty="0">
                <a:solidFill>
                  <a:srgbClr val="FFFFFF"/>
                </a:solidFill>
                <a:latin typeface="Times New Roman"/>
                <a:cs typeface="Times New Roman"/>
              </a:rPr>
              <a:t>Mobility,</a:t>
            </a:r>
            <a:r>
              <a:rPr sz="1100" spc="-40" dirty="0">
                <a:solidFill>
                  <a:srgbClr val="FFFFFF"/>
                </a:solidFill>
                <a:latin typeface="Times New Roman"/>
                <a:cs typeface="Times New Roman"/>
              </a:rPr>
              <a:t> </a:t>
            </a:r>
            <a:r>
              <a:rPr sz="1100" dirty="0">
                <a:solidFill>
                  <a:srgbClr val="FFFFFF"/>
                </a:solidFill>
                <a:latin typeface="Times New Roman"/>
                <a:cs typeface="Times New Roman"/>
              </a:rPr>
              <a:t>Physical</a:t>
            </a:r>
            <a:r>
              <a:rPr sz="1100" spc="-25" dirty="0">
                <a:solidFill>
                  <a:srgbClr val="FFFFFF"/>
                </a:solidFill>
                <a:latin typeface="Times New Roman"/>
                <a:cs typeface="Times New Roman"/>
              </a:rPr>
              <a:t> </a:t>
            </a:r>
            <a:r>
              <a:rPr sz="1100" dirty="0">
                <a:solidFill>
                  <a:srgbClr val="FFFFFF"/>
                </a:solidFill>
                <a:latin typeface="Times New Roman"/>
                <a:cs typeface="Times New Roman"/>
              </a:rPr>
              <a:t>Activity</a:t>
            </a:r>
            <a:r>
              <a:rPr sz="1100" spc="-40" dirty="0">
                <a:solidFill>
                  <a:srgbClr val="FFFFFF"/>
                </a:solidFill>
                <a:latin typeface="Times New Roman"/>
                <a:cs typeface="Times New Roman"/>
              </a:rPr>
              <a:t> </a:t>
            </a:r>
            <a:r>
              <a:rPr sz="1100" dirty="0">
                <a:solidFill>
                  <a:srgbClr val="FFFFFF"/>
                </a:solidFill>
                <a:latin typeface="Times New Roman"/>
                <a:cs typeface="Times New Roman"/>
              </a:rPr>
              <a:t>&amp;</a:t>
            </a:r>
            <a:r>
              <a:rPr sz="1100" spc="-25" dirty="0">
                <a:solidFill>
                  <a:srgbClr val="FFFFFF"/>
                </a:solidFill>
                <a:latin typeface="Times New Roman"/>
                <a:cs typeface="Times New Roman"/>
              </a:rPr>
              <a:t> </a:t>
            </a:r>
            <a:r>
              <a:rPr sz="1100" spc="-10" dirty="0">
                <a:solidFill>
                  <a:srgbClr val="FFFFFF"/>
                </a:solidFill>
                <a:latin typeface="Times New Roman"/>
                <a:cs typeface="Times New Roman"/>
              </a:rPr>
              <a:t>Fatigue</a:t>
            </a:r>
            <a:endParaRPr sz="1100">
              <a:latin typeface="Times New Roman"/>
              <a:cs typeface="Times New Roman"/>
            </a:endParaRPr>
          </a:p>
          <a:p>
            <a:pPr marL="12065" marR="5080" algn="ctr">
              <a:lnSpc>
                <a:spcPct val="100000"/>
              </a:lnSpc>
              <a:spcBef>
                <a:spcPts val="5"/>
              </a:spcBef>
            </a:pPr>
            <a:r>
              <a:rPr sz="1100" dirty="0">
                <a:solidFill>
                  <a:srgbClr val="FFFFFF"/>
                </a:solidFill>
                <a:latin typeface="Times New Roman"/>
                <a:cs typeface="Times New Roman"/>
              </a:rPr>
              <a:t>Novel</a:t>
            </a:r>
            <a:r>
              <a:rPr sz="1100" spc="20" dirty="0">
                <a:solidFill>
                  <a:srgbClr val="FFFFFF"/>
                </a:solidFill>
                <a:latin typeface="Times New Roman"/>
                <a:cs typeface="Times New Roman"/>
              </a:rPr>
              <a:t> </a:t>
            </a:r>
            <a:r>
              <a:rPr sz="1100" dirty="0">
                <a:solidFill>
                  <a:srgbClr val="FFFFFF"/>
                </a:solidFill>
                <a:latin typeface="Times New Roman"/>
                <a:cs typeface="Times New Roman"/>
              </a:rPr>
              <a:t>“Family</a:t>
            </a:r>
            <a:r>
              <a:rPr sz="1100" spc="-10" dirty="0">
                <a:solidFill>
                  <a:srgbClr val="FFFFFF"/>
                </a:solidFill>
                <a:latin typeface="Times New Roman"/>
                <a:cs typeface="Times New Roman"/>
              </a:rPr>
              <a:t> Questionnaire”:</a:t>
            </a:r>
            <a:r>
              <a:rPr sz="1100" spc="-30" dirty="0">
                <a:solidFill>
                  <a:srgbClr val="FFFFFF"/>
                </a:solidFill>
                <a:latin typeface="Times New Roman"/>
                <a:cs typeface="Times New Roman"/>
              </a:rPr>
              <a:t> </a:t>
            </a:r>
            <a:r>
              <a:rPr sz="1100" dirty="0">
                <a:solidFill>
                  <a:srgbClr val="FFFFFF"/>
                </a:solidFill>
                <a:latin typeface="Times New Roman"/>
                <a:cs typeface="Times New Roman"/>
              </a:rPr>
              <a:t>Reported</a:t>
            </a:r>
            <a:r>
              <a:rPr sz="1100" spc="-25" dirty="0">
                <a:solidFill>
                  <a:srgbClr val="FFFFFF"/>
                </a:solidFill>
                <a:latin typeface="Times New Roman"/>
                <a:cs typeface="Times New Roman"/>
              </a:rPr>
              <a:t> </a:t>
            </a:r>
            <a:r>
              <a:rPr sz="1100" dirty="0">
                <a:solidFill>
                  <a:srgbClr val="FFFFFF"/>
                </a:solidFill>
                <a:latin typeface="Times New Roman"/>
                <a:cs typeface="Times New Roman"/>
              </a:rPr>
              <a:t>compliance</a:t>
            </a:r>
            <a:r>
              <a:rPr sz="1100" spc="-20" dirty="0">
                <a:solidFill>
                  <a:srgbClr val="FFFFFF"/>
                </a:solidFill>
                <a:latin typeface="Times New Roman"/>
                <a:cs typeface="Times New Roman"/>
              </a:rPr>
              <a:t> </a:t>
            </a:r>
            <a:r>
              <a:rPr sz="1100" dirty="0">
                <a:solidFill>
                  <a:srgbClr val="FFFFFF"/>
                </a:solidFill>
                <a:latin typeface="Times New Roman"/>
                <a:cs typeface="Times New Roman"/>
              </a:rPr>
              <a:t>&amp;</a:t>
            </a:r>
            <a:r>
              <a:rPr sz="1100" spc="10" dirty="0">
                <a:solidFill>
                  <a:srgbClr val="FFFFFF"/>
                </a:solidFill>
                <a:latin typeface="Times New Roman"/>
                <a:cs typeface="Times New Roman"/>
              </a:rPr>
              <a:t> </a:t>
            </a:r>
            <a:r>
              <a:rPr sz="1100" spc="-10" dirty="0">
                <a:solidFill>
                  <a:srgbClr val="FFFFFF"/>
                </a:solidFill>
                <a:latin typeface="Times New Roman"/>
                <a:cs typeface="Times New Roman"/>
              </a:rPr>
              <a:t>Satisfaction </a:t>
            </a:r>
            <a:r>
              <a:rPr sz="1100" dirty="0">
                <a:solidFill>
                  <a:srgbClr val="FFFFFF"/>
                </a:solidFill>
                <a:latin typeface="Times New Roman"/>
                <a:cs typeface="Times New Roman"/>
              </a:rPr>
              <a:t>Ankle</a:t>
            </a:r>
            <a:r>
              <a:rPr sz="1100" spc="-10" dirty="0">
                <a:solidFill>
                  <a:srgbClr val="FFFFFF"/>
                </a:solidFill>
                <a:latin typeface="Times New Roman"/>
                <a:cs typeface="Times New Roman"/>
              </a:rPr>
              <a:t> </a:t>
            </a:r>
            <a:r>
              <a:rPr sz="1100" dirty="0">
                <a:solidFill>
                  <a:srgbClr val="FFFFFF"/>
                </a:solidFill>
                <a:latin typeface="Times New Roman"/>
                <a:cs typeface="Times New Roman"/>
              </a:rPr>
              <a:t>ROM,</a:t>
            </a:r>
            <a:r>
              <a:rPr sz="1100" spc="-10" dirty="0">
                <a:solidFill>
                  <a:srgbClr val="FFFFFF"/>
                </a:solidFill>
                <a:latin typeface="Times New Roman"/>
                <a:cs typeface="Times New Roman"/>
              </a:rPr>
              <a:t> </a:t>
            </a:r>
            <a:r>
              <a:rPr sz="1100" dirty="0">
                <a:solidFill>
                  <a:srgbClr val="FFFFFF"/>
                </a:solidFill>
                <a:latin typeface="Times New Roman"/>
                <a:cs typeface="Times New Roman"/>
              </a:rPr>
              <a:t>iButton</a:t>
            </a:r>
            <a:r>
              <a:rPr sz="1100" spc="-40" dirty="0">
                <a:solidFill>
                  <a:srgbClr val="FFFFFF"/>
                </a:solidFill>
                <a:latin typeface="Times New Roman"/>
                <a:cs typeface="Times New Roman"/>
              </a:rPr>
              <a:t> </a:t>
            </a:r>
            <a:r>
              <a:rPr sz="1100" dirty="0">
                <a:solidFill>
                  <a:srgbClr val="FFFFFF"/>
                </a:solidFill>
                <a:latin typeface="Times New Roman"/>
                <a:cs typeface="Times New Roman"/>
              </a:rPr>
              <a:t>data,</a:t>
            </a:r>
            <a:r>
              <a:rPr sz="1100" spc="-35" dirty="0">
                <a:solidFill>
                  <a:srgbClr val="FFFFFF"/>
                </a:solidFill>
                <a:latin typeface="Times New Roman"/>
                <a:cs typeface="Times New Roman"/>
              </a:rPr>
              <a:t> </a:t>
            </a:r>
            <a:r>
              <a:rPr sz="1100" dirty="0">
                <a:solidFill>
                  <a:srgbClr val="FFFFFF"/>
                </a:solidFill>
                <a:latin typeface="Times New Roman"/>
                <a:cs typeface="Times New Roman"/>
              </a:rPr>
              <a:t>OGS (not</a:t>
            </a:r>
            <a:r>
              <a:rPr sz="1100" spc="-30" dirty="0">
                <a:solidFill>
                  <a:srgbClr val="FFFFFF"/>
                </a:solidFill>
                <a:latin typeface="Times New Roman"/>
                <a:cs typeface="Times New Roman"/>
              </a:rPr>
              <a:t> </a:t>
            </a:r>
            <a:r>
              <a:rPr sz="1100" dirty="0">
                <a:solidFill>
                  <a:srgbClr val="FFFFFF"/>
                </a:solidFill>
                <a:latin typeface="Times New Roman"/>
                <a:cs typeface="Times New Roman"/>
              </a:rPr>
              <a:t>enough</a:t>
            </a:r>
            <a:r>
              <a:rPr sz="1100" spc="-10" dirty="0">
                <a:solidFill>
                  <a:srgbClr val="FFFFFF"/>
                </a:solidFill>
                <a:latin typeface="Times New Roman"/>
                <a:cs typeface="Times New Roman"/>
              </a:rPr>
              <a:t> </a:t>
            </a:r>
            <a:r>
              <a:rPr sz="1100" dirty="0">
                <a:solidFill>
                  <a:srgbClr val="FFFFFF"/>
                </a:solidFill>
                <a:latin typeface="Times New Roman"/>
                <a:cs typeface="Times New Roman"/>
              </a:rPr>
              <a:t>data</a:t>
            </a:r>
            <a:r>
              <a:rPr sz="1100" spc="-30" dirty="0">
                <a:solidFill>
                  <a:srgbClr val="FFFFFF"/>
                </a:solidFill>
                <a:latin typeface="Times New Roman"/>
                <a:cs typeface="Times New Roman"/>
              </a:rPr>
              <a:t> </a:t>
            </a:r>
            <a:r>
              <a:rPr sz="1100" dirty="0">
                <a:solidFill>
                  <a:srgbClr val="FFFFFF"/>
                </a:solidFill>
                <a:latin typeface="Times New Roman"/>
                <a:cs typeface="Times New Roman"/>
              </a:rPr>
              <a:t>to</a:t>
            </a:r>
            <a:r>
              <a:rPr sz="1100" spc="-35" dirty="0">
                <a:solidFill>
                  <a:srgbClr val="FFFFFF"/>
                </a:solidFill>
                <a:latin typeface="Times New Roman"/>
                <a:cs typeface="Times New Roman"/>
              </a:rPr>
              <a:t> </a:t>
            </a:r>
            <a:r>
              <a:rPr sz="1100" spc="-20" dirty="0">
                <a:solidFill>
                  <a:srgbClr val="FFFFFF"/>
                </a:solidFill>
                <a:latin typeface="Times New Roman"/>
                <a:cs typeface="Times New Roman"/>
              </a:rPr>
              <a:t>date)</a:t>
            </a:r>
            <a:endParaRPr sz="1100">
              <a:latin typeface="Times New Roman"/>
              <a:cs typeface="Times New Roman"/>
            </a:endParaRPr>
          </a:p>
        </p:txBody>
      </p:sp>
      <p:sp>
        <p:nvSpPr>
          <p:cNvPr id="23" name="object 23"/>
          <p:cNvSpPr/>
          <p:nvPr/>
        </p:nvSpPr>
        <p:spPr>
          <a:xfrm>
            <a:off x="4561204" y="2797555"/>
            <a:ext cx="0" cy="452755"/>
          </a:xfrm>
          <a:custGeom>
            <a:avLst/>
            <a:gdLst/>
            <a:ahLst/>
            <a:cxnLst/>
            <a:rect l="l" t="t" r="r" b="b"/>
            <a:pathLst>
              <a:path h="452755">
                <a:moveTo>
                  <a:pt x="0" y="0"/>
                </a:moveTo>
                <a:lnTo>
                  <a:pt x="0" y="452755"/>
                </a:lnTo>
              </a:path>
            </a:pathLst>
          </a:custGeom>
          <a:ln w="6350">
            <a:solidFill>
              <a:srgbClr val="FFFFFF"/>
            </a:solidFill>
          </a:ln>
        </p:spPr>
        <p:txBody>
          <a:bodyPr wrap="square" lIns="0" tIns="0" rIns="0" bIns="0" rtlCol="0"/>
          <a:lstStyle/>
          <a:p>
            <a:endParaRPr/>
          </a:p>
        </p:txBody>
      </p:sp>
      <p:sp>
        <p:nvSpPr>
          <p:cNvPr id="24" name="object 24"/>
          <p:cNvSpPr txBox="1"/>
          <p:nvPr/>
        </p:nvSpPr>
        <p:spPr>
          <a:xfrm>
            <a:off x="945451" y="3682784"/>
            <a:ext cx="2502535" cy="246379"/>
          </a:xfrm>
          <a:prstGeom prst="rect">
            <a:avLst/>
          </a:prstGeom>
          <a:ln w="9525">
            <a:solidFill>
              <a:srgbClr val="333E50"/>
            </a:solidFill>
          </a:ln>
        </p:spPr>
        <p:txBody>
          <a:bodyPr vert="horz" wrap="square" lIns="0" tIns="39370" rIns="0" bIns="0" rtlCol="0">
            <a:spAutoFit/>
          </a:bodyPr>
          <a:lstStyle/>
          <a:p>
            <a:pPr marL="238125">
              <a:lnSpc>
                <a:spcPct val="100000"/>
              </a:lnSpc>
              <a:spcBef>
                <a:spcPts val="310"/>
              </a:spcBef>
            </a:pPr>
            <a:r>
              <a:rPr sz="1000" b="1" dirty="0">
                <a:solidFill>
                  <a:srgbClr val="006FC0"/>
                </a:solidFill>
                <a:latin typeface="Times New Roman"/>
                <a:cs typeface="Times New Roman"/>
              </a:rPr>
              <a:t>Range</a:t>
            </a:r>
            <a:r>
              <a:rPr sz="1000" b="1" spc="-20" dirty="0">
                <a:solidFill>
                  <a:srgbClr val="006FC0"/>
                </a:solidFill>
                <a:latin typeface="Times New Roman"/>
                <a:cs typeface="Times New Roman"/>
              </a:rPr>
              <a:t> </a:t>
            </a:r>
            <a:r>
              <a:rPr sz="1000" b="1" dirty="0">
                <a:solidFill>
                  <a:srgbClr val="006FC0"/>
                </a:solidFill>
                <a:latin typeface="Times New Roman"/>
                <a:cs typeface="Times New Roman"/>
              </a:rPr>
              <a:t>of</a:t>
            </a:r>
            <a:r>
              <a:rPr sz="1000" b="1" spc="-20" dirty="0">
                <a:solidFill>
                  <a:srgbClr val="006FC0"/>
                </a:solidFill>
                <a:latin typeface="Times New Roman"/>
                <a:cs typeface="Times New Roman"/>
              </a:rPr>
              <a:t> </a:t>
            </a:r>
            <a:r>
              <a:rPr sz="1000" b="1" dirty="0">
                <a:solidFill>
                  <a:srgbClr val="006FC0"/>
                </a:solidFill>
                <a:latin typeface="Times New Roman"/>
                <a:cs typeface="Times New Roman"/>
              </a:rPr>
              <a:t>Motion</a:t>
            </a:r>
            <a:r>
              <a:rPr sz="1000" b="1" spc="-40" dirty="0">
                <a:solidFill>
                  <a:srgbClr val="006FC0"/>
                </a:solidFill>
                <a:latin typeface="Times New Roman"/>
                <a:cs typeface="Times New Roman"/>
              </a:rPr>
              <a:t> </a:t>
            </a:r>
            <a:r>
              <a:rPr sz="1000" b="1" dirty="0">
                <a:solidFill>
                  <a:srgbClr val="006FC0"/>
                </a:solidFill>
                <a:latin typeface="Times New Roman"/>
                <a:cs typeface="Times New Roman"/>
              </a:rPr>
              <a:t>Changes</a:t>
            </a:r>
            <a:r>
              <a:rPr sz="1000" b="1" spc="-25" dirty="0">
                <a:solidFill>
                  <a:srgbClr val="006FC0"/>
                </a:solidFill>
                <a:latin typeface="Times New Roman"/>
                <a:cs typeface="Times New Roman"/>
              </a:rPr>
              <a:t> </a:t>
            </a:r>
            <a:r>
              <a:rPr sz="1000" b="1" dirty="0">
                <a:solidFill>
                  <a:srgbClr val="006FC0"/>
                </a:solidFill>
                <a:latin typeface="Times New Roman"/>
                <a:cs typeface="Times New Roman"/>
              </a:rPr>
              <a:t>Over</a:t>
            </a:r>
            <a:r>
              <a:rPr sz="1000" b="1" spc="-15" dirty="0">
                <a:solidFill>
                  <a:srgbClr val="006FC0"/>
                </a:solidFill>
                <a:latin typeface="Times New Roman"/>
                <a:cs typeface="Times New Roman"/>
              </a:rPr>
              <a:t> </a:t>
            </a:r>
            <a:r>
              <a:rPr sz="1000" b="1" spc="-20" dirty="0">
                <a:solidFill>
                  <a:srgbClr val="006FC0"/>
                </a:solidFill>
                <a:latin typeface="Times New Roman"/>
                <a:cs typeface="Times New Roman"/>
              </a:rPr>
              <a:t>Time</a:t>
            </a:r>
            <a:endParaRPr sz="1000">
              <a:latin typeface="Times New Roman"/>
              <a:cs typeface="Times New Roman"/>
            </a:endParaRPr>
          </a:p>
        </p:txBody>
      </p:sp>
      <p:grpSp>
        <p:nvGrpSpPr>
          <p:cNvPr id="25" name="object 25"/>
          <p:cNvGrpSpPr/>
          <p:nvPr/>
        </p:nvGrpSpPr>
        <p:grpSpPr>
          <a:xfrm>
            <a:off x="4078604" y="3452012"/>
            <a:ext cx="2458085" cy="3183890"/>
            <a:chOff x="4078604" y="3452012"/>
            <a:chExt cx="2458085" cy="3183890"/>
          </a:xfrm>
        </p:grpSpPr>
        <p:pic>
          <p:nvPicPr>
            <p:cNvPr id="26" name="object 26"/>
            <p:cNvPicPr/>
            <p:nvPr/>
          </p:nvPicPr>
          <p:blipFill>
            <a:blip r:embed="rId9" cstate="print"/>
            <a:stretch>
              <a:fillRect/>
            </a:stretch>
          </p:blipFill>
          <p:spPr>
            <a:xfrm>
              <a:off x="4078604" y="3651377"/>
              <a:ext cx="2116074" cy="1314831"/>
            </a:xfrm>
            <a:prstGeom prst="rect">
              <a:avLst/>
            </a:prstGeom>
          </p:spPr>
        </p:pic>
        <p:pic>
          <p:nvPicPr>
            <p:cNvPr id="27" name="object 27"/>
            <p:cNvPicPr/>
            <p:nvPr/>
          </p:nvPicPr>
          <p:blipFill>
            <a:blip r:embed="rId10" cstate="print"/>
            <a:stretch>
              <a:fillRect/>
            </a:stretch>
          </p:blipFill>
          <p:spPr>
            <a:xfrm>
              <a:off x="4152417" y="5165409"/>
              <a:ext cx="2384221" cy="1470038"/>
            </a:xfrm>
            <a:prstGeom prst="rect">
              <a:avLst/>
            </a:prstGeom>
          </p:spPr>
        </p:pic>
        <p:sp>
          <p:nvSpPr>
            <p:cNvPr id="28" name="object 28"/>
            <p:cNvSpPr/>
            <p:nvPr/>
          </p:nvSpPr>
          <p:spPr>
            <a:xfrm>
              <a:off x="4327016" y="3452012"/>
              <a:ext cx="1793239" cy="352425"/>
            </a:xfrm>
            <a:custGeom>
              <a:avLst/>
              <a:gdLst/>
              <a:ahLst/>
              <a:cxnLst/>
              <a:rect l="l" t="t" r="r" b="b"/>
              <a:pathLst>
                <a:path w="1793239" h="352425">
                  <a:moveTo>
                    <a:pt x="1792732" y="0"/>
                  </a:moveTo>
                  <a:lnTo>
                    <a:pt x="0" y="0"/>
                  </a:lnTo>
                  <a:lnTo>
                    <a:pt x="0" y="352018"/>
                  </a:lnTo>
                  <a:lnTo>
                    <a:pt x="1792732" y="352018"/>
                  </a:lnTo>
                  <a:lnTo>
                    <a:pt x="1792732" y="0"/>
                  </a:lnTo>
                  <a:close/>
                </a:path>
              </a:pathLst>
            </a:custGeom>
            <a:solidFill>
              <a:srgbClr val="FFFFFF"/>
            </a:solidFill>
          </p:spPr>
          <p:txBody>
            <a:bodyPr wrap="square" lIns="0" tIns="0" rIns="0" bIns="0" rtlCol="0"/>
            <a:lstStyle/>
            <a:p>
              <a:endParaRPr/>
            </a:p>
          </p:txBody>
        </p:sp>
      </p:grpSp>
      <p:sp>
        <p:nvSpPr>
          <p:cNvPr id="29" name="object 29"/>
          <p:cNvSpPr txBox="1"/>
          <p:nvPr/>
        </p:nvSpPr>
        <p:spPr>
          <a:xfrm>
            <a:off x="4327016" y="3452012"/>
            <a:ext cx="1793239" cy="352425"/>
          </a:xfrm>
          <a:prstGeom prst="rect">
            <a:avLst/>
          </a:prstGeom>
          <a:ln w="9525">
            <a:solidFill>
              <a:srgbClr val="333E50"/>
            </a:solidFill>
          </a:ln>
        </p:spPr>
        <p:txBody>
          <a:bodyPr vert="horz" wrap="square" lIns="0" tIns="41910" rIns="0" bIns="0" rtlCol="0">
            <a:spAutoFit/>
          </a:bodyPr>
          <a:lstStyle/>
          <a:p>
            <a:pPr marL="325120" marR="198755" indent="-119380">
              <a:lnSpc>
                <a:spcPct val="100000"/>
              </a:lnSpc>
              <a:spcBef>
                <a:spcPts val="330"/>
              </a:spcBef>
            </a:pPr>
            <a:r>
              <a:rPr sz="800" b="1" spc="-10" dirty="0">
                <a:solidFill>
                  <a:srgbClr val="2E5496"/>
                </a:solidFill>
                <a:latin typeface="Times New Roman"/>
                <a:cs typeface="Times New Roman"/>
              </a:rPr>
              <a:t>Reported</a:t>
            </a:r>
            <a:r>
              <a:rPr sz="800" b="1" spc="-5" dirty="0">
                <a:solidFill>
                  <a:srgbClr val="2E5496"/>
                </a:solidFill>
                <a:latin typeface="Times New Roman"/>
                <a:cs typeface="Times New Roman"/>
              </a:rPr>
              <a:t> </a:t>
            </a:r>
            <a:r>
              <a:rPr sz="800" b="1" spc="-10" dirty="0">
                <a:solidFill>
                  <a:srgbClr val="2E5496"/>
                </a:solidFill>
                <a:latin typeface="Times New Roman"/>
                <a:cs typeface="Times New Roman"/>
              </a:rPr>
              <a:t>compliance</a:t>
            </a:r>
            <a:r>
              <a:rPr sz="800" b="1" spc="25" dirty="0">
                <a:solidFill>
                  <a:srgbClr val="2E5496"/>
                </a:solidFill>
                <a:latin typeface="Times New Roman"/>
                <a:cs typeface="Times New Roman"/>
              </a:rPr>
              <a:t> </a:t>
            </a:r>
            <a:r>
              <a:rPr sz="800" b="1" dirty="0">
                <a:solidFill>
                  <a:srgbClr val="2E5496"/>
                </a:solidFill>
                <a:latin typeface="Times New Roman"/>
                <a:cs typeface="Times New Roman"/>
              </a:rPr>
              <a:t>with</a:t>
            </a:r>
            <a:r>
              <a:rPr sz="800" b="1" spc="50" dirty="0">
                <a:solidFill>
                  <a:srgbClr val="2E5496"/>
                </a:solidFill>
                <a:latin typeface="Times New Roman"/>
                <a:cs typeface="Times New Roman"/>
              </a:rPr>
              <a:t> </a:t>
            </a:r>
            <a:r>
              <a:rPr sz="800" b="1" spc="-25" dirty="0">
                <a:solidFill>
                  <a:srgbClr val="2E5496"/>
                </a:solidFill>
                <a:latin typeface="Times New Roman"/>
                <a:cs typeface="Times New Roman"/>
              </a:rPr>
              <a:t>AFO</a:t>
            </a:r>
            <a:r>
              <a:rPr sz="800" b="1" spc="500" dirty="0">
                <a:solidFill>
                  <a:srgbClr val="2E5496"/>
                </a:solidFill>
                <a:latin typeface="Times New Roman"/>
                <a:cs typeface="Times New Roman"/>
              </a:rPr>
              <a:t> </a:t>
            </a:r>
            <a:r>
              <a:rPr sz="800" b="1" dirty="0">
                <a:solidFill>
                  <a:srgbClr val="2E5496"/>
                </a:solidFill>
                <a:latin typeface="Times New Roman"/>
                <a:cs typeface="Times New Roman"/>
              </a:rPr>
              <a:t>use</a:t>
            </a:r>
            <a:r>
              <a:rPr sz="800" b="1" spc="-25" dirty="0">
                <a:solidFill>
                  <a:srgbClr val="2E5496"/>
                </a:solidFill>
                <a:latin typeface="Times New Roman"/>
                <a:cs typeface="Times New Roman"/>
              </a:rPr>
              <a:t> </a:t>
            </a:r>
            <a:r>
              <a:rPr sz="800" b="1" dirty="0">
                <a:solidFill>
                  <a:srgbClr val="2E5496"/>
                </a:solidFill>
                <a:latin typeface="Times New Roman"/>
                <a:cs typeface="Times New Roman"/>
              </a:rPr>
              <a:t>and</a:t>
            </a:r>
            <a:r>
              <a:rPr sz="800" b="1" spc="-10" dirty="0">
                <a:solidFill>
                  <a:srgbClr val="2E5496"/>
                </a:solidFill>
                <a:latin typeface="Times New Roman"/>
                <a:cs typeface="Times New Roman"/>
              </a:rPr>
              <a:t> </a:t>
            </a:r>
            <a:r>
              <a:rPr sz="800" b="1" dirty="0">
                <a:solidFill>
                  <a:srgbClr val="2E5496"/>
                </a:solidFill>
                <a:latin typeface="Times New Roman"/>
                <a:cs typeface="Times New Roman"/>
              </a:rPr>
              <a:t>iButton</a:t>
            </a:r>
            <a:r>
              <a:rPr sz="800" b="1" spc="-25" dirty="0">
                <a:solidFill>
                  <a:srgbClr val="2E5496"/>
                </a:solidFill>
                <a:latin typeface="Times New Roman"/>
                <a:cs typeface="Times New Roman"/>
              </a:rPr>
              <a:t> </a:t>
            </a:r>
            <a:r>
              <a:rPr sz="800" b="1" dirty="0">
                <a:solidFill>
                  <a:srgbClr val="2E5496"/>
                </a:solidFill>
                <a:latin typeface="Times New Roman"/>
                <a:cs typeface="Times New Roman"/>
              </a:rPr>
              <a:t>AFO</a:t>
            </a:r>
            <a:r>
              <a:rPr sz="800" b="1" spc="-10" dirty="0">
                <a:solidFill>
                  <a:srgbClr val="2E5496"/>
                </a:solidFill>
                <a:latin typeface="Times New Roman"/>
                <a:cs typeface="Times New Roman"/>
              </a:rPr>
              <a:t> </a:t>
            </a:r>
            <a:r>
              <a:rPr sz="800" b="1" spc="-20" dirty="0">
                <a:solidFill>
                  <a:srgbClr val="2E5496"/>
                </a:solidFill>
                <a:latin typeface="Times New Roman"/>
                <a:cs typeface="Times New Roman"/>
              </a:rPr>
              <a:t>data</a:t>
            </a:r>
            <a:endParaRPr sz="800">
              <a:latin typeface="Times New Roman"/>
              <a:cs typeface="Times New Roman"/>
            </a:endParaRPr>
          </a:p>
        </p:txBody>
      </p:sp>
      <p:sp>
        <p:nvSpPr>
          <p:cNvPr id="30" name="object 30"/>
          <p:cNvSpPr/>
          <p:nvPr/>
        </p:nvSpPr>
        <p:spPr>
          <a:xfrm>
            <a:off x="4381880" y="5150637"/>
            <a:ext cx="1793239" cy="339090"/>
          </a:xfrm>
          <a:custGeom>
            <a:avLst/>
            <a:gdLst/>
            <a:ahLst/>
            <a:cxnLst/>
            <a:rect l="l" t="t" r="r" b="b"/>
            <a:pathLst>
              <a:path w="1793239" h="339089">
                <a:moveTo>
                  <a:pt x="1792986" y="0"/>
                </a:moveTo>
                <a:lnTo>
                  <a:pt x="0" y="0"/>
                </a:lnTo>
                <a:lnTo>
                  <a:pt x="0" y="338556"/>
                </a:lnTo>
                <a:lnTo>
                  <a:pt x="1792986" y="338556"/>
                </a:lnTo>
                <a:lnTo>
                  <a:pt x="1792986" y="0"/>
                </a:lnTo>
                <a:close/>
              </a:path>
            </a:pathLst>
          </a:custGeom>
          <a:solidFill>
            <a:srgbClr val="FFFFFF"/>
          </a:solidFill>
        </p:spPr>
        <p:txBody>
          <a:bodyPr wrap="square" lIns="0" tIns="0" rIns="0" bIns="0" rtlCol="0"/>
          <a:lstStyle/>
          <a:p>
            <a:endParaRPr/>
          </a:p>
        </p:txBody>
      </p:sp>
      <p:sp>
        <p:nvSpPr>
          <p:cNvPr id="31" name="object 31"/>
          <p:cNvSpPr txBox="1"/>
          <p:nvPr/>
        </p:nvSpPr>
        <p:spPr>
          <a:xfrm>
            <a:off x="4381880" y="5150637"/>
            <a:ext cx="1793239" cy="339090"/>
          </a:xfrm>
          <a:prstGeom prst="rect">
            <a:avLst/>
          </a:prstGeom>
          <a:ln w="9525">
            <a:solidFill>
              <a:srgbClr val="333E50"/>
            </a:solidFill>
          </a:ln>
        </p:spPr>
        <p:txBody>
          <a:bodyPr vert="horz" wrap="square" lIns="0" tIns="47625" rIns="0" bIns="0" rtlCol="0">
            <a:spAutoFit/>
          </a:bodyPr>
          <a:lstStyle/>
          <a:p>
            <a:pPr marL="91440" marR="118745">
              <a:lnSpc>
                <a:spcPts val="950"/>
              </a:lnSpc>
              <a:spcBef>
                <a:spcPts val="375"/>
              </a:spcBef>
            </a:pPr>
            <a:r>
              <a:rPr sz="800" b="1" dirty="0">
                <a:solidFill>
                  <a:srgbClr val="2E5496"/>
                </a:solidFill>
                <a:latin typeface="Times New Roman"/>
                <a:cs typeface="Times New Roman"/>
              </a:rPr>
              <a:t>PROMIS</a:t>
            </a:r>
            <a:r>
              <a:rPr sz="800" b="1" spc="-20" dirty="0">
                <a:solidFill>
                  <a:srgbClr val="2E5496"/>
                </a:solidFill>
                <a:latin typeface="Times New Roman"/>
                <a:cs typeface="Times New Roman"/>
              </a:rPr>
              <a:t> </a:t>
            </a:r>
            <a:r>
              <a:rPr sz="800" b="1" spc="-10" dirty="0">
                <a:solidFill>
                  <a:srgbClr val="2E5496"/>
                </a:solidFill>
                <a:latin typeface="Times New Roman"/>
                <a:cs typeface="Times New Roman"/>
              </a:rPr>
              <a:t>T-</a:t>
            </a:r>
            <a:r>
              <a:rPr sz="800" b="1" dirty="0">
                <a:solidFill>
                  <a:srgbClr val="2E5496"/>
                </a:solidFill>
                <a:latin typeface="Times New Roman"/>
                <a:cs typeface="Times New Roman"/>
              </a:rPr>
              <a:t>Scores</a:t>
            </a:r>
            <a:r>
              <a:rPr sz="800" b="1" spc="-35" dirty="0">
                <a:solidFill>
                  <a:srgbClr val="2E5496"/>
                </a:solidFill>
                <a:latin typeface="Times New Roman"/>
                <a:cs typeface="Times New Roman"/>
              </a:rPr>
              <a:t> </a:t>
            </a:r>
            <a:r>
              <a:rPr sz="800" b="1" dirty="0">
                <a:solidFill>
                  <a:srgbClr val="2E5496"/>
                </a:solidFill>
                <a:latin typeface="Times New Roman"/>
                <a:cs typeface="Times New Roman"/>
              </a:rPr>
              <a:t>to</a:t>
            </a:r>
            <a:r>
              <a:rPr sz="800" b="1" spc="-5" dirty="0">
                <a:solidFill>
                  <a:srgbClr val="2E5496"/>
                </a:solidFill>
                <a:latin typeface="Times New Roman"/>
                <a:cs typeface="Times New Roman"/>
              </a:rPr>
              <a:t> </a:t>
            </a:r>
            <a:r>
              <a:rPr sz="800" b="1" dirty="0">
                <a:solidFill>
                  <a:srgbClr val="2E5496"/>
                </a:solidFill>
                <a:latin typeface="Times New Roman"/>
                <a:cs typeface="Times New Roman"/>
              </a:rPr>
              <a:t>date:</a:t>
            </a:r>
            <a:r>
              <a:rPr sz="800" b="1" spc="170" dirty="0">
                <a:solidFill>
                  <a:srgbClr val="2E5496"/>
                </a:solidFill>
                <a:latin typeface="Times New Roman"/>
                <a:cs typeface="Times New Roman"/>
              </a:rPr>
              <a:t> </a:t>
            </a:r>
            <a:r>
              <a:rPr sz="800" b="1" spc="-10" dirty="0">
                <a:solidFill>
                  <a:srgbClr val="2E5496"/>
                </a:solidFill>
                <a:latin typeface="Times New Roman"/>
                <a:cs typeface="Times New Roman"/>
              </a:rPr>
              <a:t>Fatigue,</a:t>
            </a:r>
            <a:r>
              <a:rPr sz="800" b="1" spc="500" dirty="0">
                <a:solidFill>
                  <a:srgbClr val="2E5496"/>
                </a:solidFill>
                <a:latin typeface="Times New Roman"/>
                <a:cs typeface="Times New Roman"/>
              </a:rPr>
              <a:t> </a:t>
            </a:r>
            <a:r>
              <a:rPr sz="800" b="1" dirty="0">
                <a:solidFill>
                  <a:srgbClr val="2E5496"/>
                </a:solidFill>
                <a:latin typeface="Times New Roman"/>
                <a:cs typeface="Times New Roman"/>
              </a:rPr>
              <a:t>Mobility,</a:t>
            </a:r>
            <a:r>
              <a:rPr sz="800" b="1" spc="-30" dirty="0">
                <a:solidFill>
                  <a:srgbClr val="2E5496"/>
                </a:solidFill>
                <a:latin typeface="Times New Roman"/>
                <a:cs typeface="Times New Roman"/>
              </a:rPr>
              <a:t> </a:t>
            </a:r>
            <a:r>
              <a:rPr sz="800" b="1" dirty="0">
                <a:solidFill>
                  <a:srgbClr val="2E5496"/>
                </a:solidFill>
                <a:latin typeface="Times New Roman"/>
                <a:cs typeface="Times New Roman"/>
              </a:rPr>
              <a:t>Pain</a:t>
            </a:r>
            <a:r>
              <a:rPr sz="800" b="1" spc="-15" dirty="0">
                <a:solidFill>
                  <a:srgbClr val="2E5496"/>
                </a:solidFill>
                <a:latin typeface="Times New Roman"/>
                <a:cs typeface="Times New Roman"/>
              </a:rPr>
              <a:t> </a:t>
            </a:r>
            <a:r>
              <a:rPr sz="800" b="1" dirty="0">
                <a:solidFill>
                  <a:srgbClr val="2E5496"/>
                </a:solidFill>
                <a:latin typeface="Times New Roman"/>
                <a:cs typeface="Times New Roman"/>
              </a:rPr>
              <a:t>&amp;</a:t>
            </a:r>
            <a:r>
              <a:rPr sz="800" b="1" spc="190" dirty="0">
                <a:solidFill>
                  <a:srgbClr val="2E5496"/>
                </a:solidFill>
                <a:latin typeface="Times New Roman"/>
                <a:cs typeface="Times New Roman"/>
              </a:rPr>
              <a:t> </a:t>
            </a:r>
            <a:r>
              <a:rPr sz="800" b="1" dirty="0">
                <a:solidFill>
                  <a:srgbClr val="2E5496"/>
                </a:solidFill>
                <a:latin typeface="Times New Roman"/>
                <a:cs typeface="Times New Roman"/>
              </a:rPr>
              <a:t>Physical</a:t>
            </a:r>
            <a:r>
              <a:rPr sz="800" b="1" spc="-35" dirty="0">
                <a:solidFill>
                  <a:srgbClr val="2E5496"/>
                </a:solidFill>
                <a:latin typeface="Times New Roman"/>
                <a:cs typeface="Times New Roman"/>
              </a:rPr>
              <a:t> </a:t>
            </a:r>
            <a:r>
              <a:rPr sz="800" b="1" spc="-10" dirty="0">
                <a:solidFill>
                  <a:srgbClr val="2E5496"/>
                </a:solidFill>
                <a:latin typeface="Times New Roman"/>
                <a:cs typeface="Times New Roman"/>
              </a:rPr>
              <a:t>Activity</a:t>
            </a:r>
            <a:endParaRPr sz="800">
              <a:latin typeface="Times New Roman"/>
              <a:cs typeface="Times New Roman"/>
            </a:endParaRPr>
          </a:p>
        </p:txBody>
      </p:sp>
      <p:grpSp>
        <p:nvGrpSpPr>
          <p:cNvPr id="32" name="object 32"/>
          <p:cNvGrpSpPr/>
          <p:nvPr/>
        </p:nvGrpSpPr>
        <p:grpSpPr>
          <a:xfrm>
            <a:off x="6501142" y="3451377"/>
            <a:ext cx="2077085" cy="1638300"/>
            <a:chOff x="6501142" y="3451377"/>
            <a:chExt cx="2077085" cy="1638300"/>
          </a:xfrm>
        </p:grpSpPr>
        <p:pic>
          <p:nvPicPr>
            <p:cNvPr id="33" name="object 33"/>
            <p:cNvPicPr/>
            <p:nvPr/>
          </p:nvPicPr>
          <p:blipFill>
            <a:blip r:embed="rId11" cstate="print"/>
            <a:stretch>
              <a:fillRect/>
            </a:stretch>
          </p:blipFill>
          <p:spPr>
            <a:xfrm>
              <a:off x="6501142" y="3808621"/>
              <a:ext cx="2076818" cy="1281027"/>
            </a:xfrm>
            <a:prstGeom prst="rect">
              <a:avLst/>
            </a:prstGeom>
          </p:spPr>
        </p:pic>
        <p:sp>
          <p:nvSpPr>
            <p:cNvPr id="34" name="object 34"/>
            <p:cNvSpPr/>
            <p:nvPr/>
          </p:nvSpPr>
          <p:spPr>
            <a:xfrm>
              <a:off x="6674992" y="3451377"/>
              <a:ext cx="1793239" cy="339090"/>
            </a:xfrm>
            <a:custGeom>
              <a:avLst/>
              <a:gdLst/>
              <a:ahLst/>
              <a:cxnLst/>
              <a:rect l="l" t="t" r="r" b="b"/>
              <a:pathLst>
                <a:path w="1793240" h="339089">
                  <a:moveTo>
                    <a:pt x="1792731" y="0"/>
                  </a:moveTo>
                  <a:lnTo>
                    <a:pt x="0" y="0"/>
                  </a:lnTo>
                  <a:lnTo>
                    <a:pt x="0" y="338556"/>
                  </a:lnTo>
                  <a:lnTo>
                    <a:pt x="1792731" y="338556"/>
                  </a:lnTo>
                  <a:lnTo>
                    <a:pt x="1792731" y="0"/>
                  </a:lnTo>
                  <a:close/>
                </a:path>
              </a:pathLst>
            </a:custGeom>
            <a:solidFill>
              <a:srgbClr val="FFFFFF"/>
            </a:solidFill>
          </p:spPr>
          <p:txBody>
            <a:bodyPr wrap="square" lIns="0" tIns="0" rIns="0" bIns="0" rtlCol="0"/>
            <a:lstStyle/>
            <a:p>
              <a:endParaRPr/>
            </a:p>
          </p:txBody>
        </p:sp>
      </p:grpSp>
      <p:sp>
        <p:nvSpPr>
          <p:cNvPr id="35" name="object 35"/>
          <p:cNvSpPr txBox="1"/>
          <p:nvPr/>
        </p:nvSpPr>
        <p:spPr>
          <a:xfrm>
            <a:off x="6674993" y="3451377"/>
            <a:ext cx="1793239" cy="339090"/>
          </a:xfrm>
          <a:prstGeom prst="rect">
            <a:avLst/>
          </a:prstGeom>
          <a:ln w="9525">
            <a:solidFill>
              <a:srgbClr val="333E50"/>
            </a:solidFill>
          </a:ln>
        </p:spPr>
        <p:txBody>
          <a:bodyPr vert="horz" wrap="square" lIns="0" tIns="46990" rIns="0" bIns="0" rtlCol="0">
            <a:spAutoFit/>
          </a:bodyPr>
          <a:lstStyle/>
          <a:p>
            <a:pPr marL="317500" marR="243840" indent="-66040">
              <a:lnSpc>
                <a:spcPts val="950"/>
              </a:lnSpc>
              <a:spcBef>
                <a:spcPts val="370"/>
              </a:spcBef>
            </a:pPr>
            <a:r>
              <a:rPr sz="800" b="1" dirty="0">
                <a:solidFill>
                  <a:srgbClr val="2E5496"/>
                </a:solidFill>
                <a:latin typeface="Times New Roman"/>
                <a:cs typeface="Times New Roman"/>
              </a:rPr>
              <a:t>Days</a:t>
            </a:r>
            <a:r>
              <a:rPr sz="800" b="1" spc="-25" dirty="0">
                <a:solidFill>
                  <a:srgbClr val="2E5496"/>
                </a:solidFill>
                <a:latin typeface="Times New Roman"/>
                <a:cs typeface="Times New Roman"/>
              </a:rPr>
              <a:t> </a:t>
            </a:r>
            <a:r>
              <a:rPr sz="800" b="1" dirty="0">
                <a:solidFill>
                  <a:srgbClr val="2E5496"/>
                </a:solidFill>
                <a:latin typeface="Times New Roman"/>
                <a:cs typeface="Times New Roman"/>
              </a:rPr>
              <a:t>in</a:t>
            </a:r>
            <a:r>
              <a:rPr sz="800" b="1" spc="-5" dirty="0">
                <a:solidFill>
                  <a:srgbClr val="2E5496"/>
                </a:solidFill>
                <a:latin typeface="Times New Roman"/>
                <a:cs typeface="Times New Roman"/>
              </a:rPr>
              <a:t> </a:t>
            </a:r>
            <a:r>
              <a:rPr sz="800" b="1" dirty="0">
                <a:solidFill>
                  <a:srgbClr val="2E5496"/>
                </a:solidFill>
                <a:latin typeface="Times New Roman"/>
                <a:cs typeface="Times New Roman"/>
              </a:rPr>
              <a:t>a</a:t>
            </a:r>
            <a:r>
              <a:rPr sz="800" b="1" spc="-5" dirty="0">
                <a:solidFill>
                  <a:srgbClr val="2E5496"/>
                </a:solidFill>
                <a:latin typeface="Times New Roman"/>
                <a:cs typeface="Times New Roman"/>
              </a:rPr>
              <a:t> </a:t>
            </a:r>
            <a:r>
              <a:rPr sz="800" b="1" dirty="0">
                <a:solidFill>
                  <a:srgbClr val="2E5496"/>
                </a:solidFill>
                <a:latin typeface="Times New Roman"/>
                <a:cs typeface="Times New Roman"/>
              </a:rPr>
              <a:t>week</a:t>
            </a:r>
            <a:r>
              <a:rPr sz="800" b="1" spc="-30" dirty="0">
                <a:solidFill>
                  <a:srgbClr val="2E5496"/>
                </a:solidFill>
                <a:latin typeface="Times New Roman"/>
                <a:cs typeface="Times New Roman"/>
              </a:rPr>
              <a:t> </a:t>
            </a:r>
            <a:r>
              <a:rPr sz="800" b="1" dirty="0">
                <a:solidFill>
                  <a:srgbClr val="2E5496"/>
                </a:solidFill>
                <a:latin typeface="Times New Roman"/>
                <a:cs typeface="Times New Roman"/>
              </a:rPr>
              <a:t>exercises</a:t>
            </a:r>
            <a:r>
              <a:rPr sz="800" b="1" spc="-40" dirty="0">
                <a:solidFill>
                  <a:srgbClr val="2E5496"/>
                </a:solidFill>
                <a:latin typeface="Times New Roman"/>
                <a:cs typeface="Times New Roman"/>
              </a:rPr>
              <a:t> </a:t>
            </a:r>
            <a:r>
              <a:rPr sz="800" b="1" spc="-20" dirty="0">
                <a:solidFill>
                  <a:srgbClr val="2E5496"/>
                </a:solidFill>
                <a:latin typeface="Times New Roman"/>
                <a:cs typeface="Times New Roman"/>
              </a:rPr>
              <a:t>were</a:t>
            </a:r>
            <a:r>
              <a:rPr sz="800" b="1" spc="500" dirty="0">
                <a:solidFill>
                  <a:srgbClr val="2E5496"/>
                </a:solidFill>
                <a:latin typeface="Times New Roman"/>
                <a:cs typeface="Times New Roman"/>
              </a:rPr>
              <a:t> </a:t>
            </a:r>
            <a:r>
              <a:rPr sz="800" b="1" spc="-10" dirty="0">
                <a:solidFill>
                  <a:srgbClr val="2E5496"/>
                </a:solidFill>
                <a:latin typeface="Times New Roman"/>
                <a:cs typeface="Times New Roman"/>
              </a:rPr>
              <a:t>completed</a:t>
            </a:r>
            <a:r>
              <a:rPr sz="800" b="1" spc="-5" dirty="0">
                <a:solidFill>
                  <a:srgbClr val="2E5496"/>
                </a:solidFill>
                <a:latin typeface="Times New Roman"/>
                <a:cs typeface="Times New Roman"/>
              </a:rPr>
              <a:t> </a:t>
            </a:r>
            <a:r>
              <a:rPr sz="800" b="1" dirty="0">
                <a:solidFill>
                  <a:srgbClr val="2E5496"/>
                </a:solidFill>
                <a:latin typeface="Times New Roman"/>
                <a:cs typeface="Times New Roman"/>
              </a:rPr>
              <a:t>related</a:t>
            </a:r>
            <a:r>
              <a:rPr sz="800" b="1" spc="-25" dirty="0">
                <a:solidFill>
                  <a:srgbClr val="2E5496"/>
                </a:solidFill>
                <a:latin typeface="Times New Roman"/>
                <a:cs typeface="Times New Roman"/>
              </a:rPr>
              <a:t> </a:t>
            </a:r>
            <a:r>
              <a:rPr sz="800" b="1" dirty="0">
                <a:solidFill>
                  <a:srgbClr val="2E5496"/>
                </a:solidFill>
                <a:latin typeface="Times New Roman"/>
                <a:cs typeface="Times New Roman"/>
              </a:rPr>
              <a:t>to</a:t>
            </a:r>
            <a:r>
              <a:rPr sz="800" b="1" spc="20" dirty="0">
                <a:solidFill>
                  <a:srgbClr val="2E5496"/>
                </a:solidFill>
                <a:latin typeface="Times New Roman"/>
                <a:cs typeface="Times New Roman"/>
              </a:rPr>
              <a:t> </a:t>
            </a:r>
            <a:r>
              <a:rPr sz="800" b="1" spc="-25" dirty="0">
                <a:solidFill>
                  <a:srgbClr val="2E5496"/>
                </a:solidFill>
                <a:latin typeface="Times New Roman"/>
                <a:cs typeface="Times New Roman"/>
              </a:rPr>
              <a:t>ROM</a:t>
            </a:r>
            <a:endParaRPr sz="800">
              <a:latin typeface="Times New Roman"/>
              <a:cs typeface="Times New Roman"/>
            </a:endParaRPr>
          </a:p>
        </p:txBody>
      </p:sp>
      <p:grpSp>
        <p:nvGrpSpPr>
          <p:cNvPr id="36" name="object 36"/>
          <p:cNvGrpSpPr/>
          <p:nvPr/>
        </p:nvGrpSpPr>
        <p:grpSpPr>
          <a:xfrm>
            <a:off x="5513832" y="4442193"/>
            <a:ext cx="2885440" cy="2209800"/>
            <a:chOff x="5513832" y="4442193"/>
            <a:chExt cx="2885440" cy="2209800"/>
          </a:xfrm>
        </p:grpSpPr>
        <p:pic>
          <p:nvPicPr>
            <p:cNvPr id="37" name="object 37"/>
            <p:cNvPicPr/>
            <p:nvPr/>
          </p:nvPicPr>
          <p:blipFill>
            <a:blip r:embed="rId12" cstate="print"/>
            <a:stretch>
              <a:fillRect/>
            </a:stretch>
          </p:blipFill>
          <p:spPr>
            <a:xfrm>
              <a:off x="5513832" y="4442193"/>
              <a:ext cx="714248" cy="384060"/>
            </a:xfrm>
            <a:prstGeom prst="rect">
              <a:avLst/>
            </a:prstGeom>
          </p:spPr>
        </p:pic>
        <p:pic>
          <p:nvPicPr>
            <p:cNvPr id="38" name="object 38"/>
            <p:cNvPicPr/>
            <p:nvPr/>
          </p:nvPicPr>
          <p:blipFill>
            <a:blip r:embed="rId13" cstate="print"/>
            <a:stretch>
              <a:fillRect/>
            </a:stretch>
          </p:blipFill>
          <p:spPr>
            <a:xfrm>
              <a:off x="6518148" y="5472074"/>
              <a:ext cx="1880743" cy="1179893"/>
            </a:xfrm>
            <a:prstGeom prst="rect">
              <a:avLst/>
            </a:prstGeom>
          </p:spPr>
        </p:pic>
      </p:grpSp>
      <p:sp>
        <p:nvSpPr>
          <p:cNvPr id="39" name="object 39"/>
          <p:cNvSpPr txBox="1"/>
          <p:nvPr/>
        </p:nvSpPr>
        <p:spPr>
          <a:xfrm>
            <a:off x="6774942" y="5132730"/>
            <a:ext cx="1643380" cy="339090"/>
          </a:xfrm>
          <a:prstGeom prst="rect">
            <a:avLst/>
          </a:prstGeom>
          <a:ln w="9525">
            <a:solidFill>
              <a:srgbClr val="333E50"/>
            </a:solidFill>
          </a:ln>
        </p:spPr>
        <p:txBody>
          <a:bodyPr vert="horz" wrap="square" lIns="0" tIns="47625" rIns="0" bIns="0" rtlCol="0">
            <a:spAutoFit/>
          </a:bodyPr>
          <a:lstStyle/>
          <a:p>
            <a:pPr marL="225425" marR="143510" indent="-74930">
              <a:lnSpc>
                <a:spcPts val="950"/>
              </a:lnSpc>
              <a:spcBef>
                <a:spcPts val="375"/>
              </a:spcBef>
            </a:pPr>
            <a:r>
              <a:rPr sz="800" b="1" dirty="0">
                <a:solidFill>
                  <a:srgbClr val="2E5496"/>
                </a:solidFill>
                <a:latin typeface="Times New Roman"/>
                <a:cs typeface="Times New Roman"/>
              </a:rPr>
              <a:t>The</a:t>
            </a:r>
            <a:r>
              <a:rPr sz="800" b="1" spc="-20" dirty="0">
                <a:solidFill>
                  <a:srgbClr val="2E5496"/>
                </a:solidFill>
                <a:latin typeface="Times New Roman"/>
                <a:cs typeface="Times New Roman"/>
              </a:rPr>
              <a:t> </a:t>
            </a:r>
            <a:r>
              <a:rPr sz="800" b="1" dirty="0">
                <a:solidFill>
                  <a:srgbClr val="2E5496"/>
                </a:solidFill>
                <a:latin typeface="Times New Roman"/>
                <a:cs typeface="Times New Roman"/>
              </a:rPr>
              <a:t>daily</a:t>
            </a:r>
            <a:r>
              <a:rPr sz="800" b="1" spc="-25" dirty="0">
                <a:solidFill>
                  <a:srgbClr val="2E5496"/>
                </a:solidFill>
                <a:latin typeface="Times New Roman"/>
                <a:cs typeface="Times New Roman"/>
              </a:rPr>
              <a:t> </a:t>
            </a:r>
            <a:r>
              <a:rPr sz="800" b="1" dirty="0">
                <a:solidFill>
                  <a:srgbClr val="2E5496"/>
                </a:solidFill>
                <a:latin typeface="Times New Roman"/>
                <a:cs typeface="Times New Roman"/>
              </a:rPr>
              <a:t>exercise</a:t>
            </a:r>
            <a:r>
              <a:rPr sz="800" b="1" spc="-50" dirty="0">
                <a:solidFill>
                  <a:srgbClr val="2E5496"/>
                </a:solidFill>
                <a:latin typeface="Times New Roman"/>
                <a:cs typeface="Times New Roman"/>
              </a:rPr>
              <a:t> </a:t>
            </a:r>
            <a:r>
              <a:rPr sz="800" b="1" spc="-10" dirty="0">
                <a:solidFill>
                  <a:srgbClr val="2E5496"/>
                </a:solidFill>
                <a:latin typeface="Times New Roman"/>
                <a:cs typeface="Times New Roman"/>
              </a:rPr>
              <a:t>expectations</a:t>
            </a:r>
            <a:r>
              <a:rPr sz="800" b="1" spc="500" dirty="0">
                <a:solidFill>
                  <a:srgbClr val="2E5496"/>
                </a:solidFill>
                <a:latin typeface="Times New Roman"/>
                <a:cs typeface="Times New Roman"/>
              </a:rPr>
              <a:t> </a:t>
            </a:r>
            <a:r>
              <a:rPr sz="800" b="1" dirty="0">
                <a:solidFill>
                  <a:srgbClr val="2E5496"/>
                </a:solidFill>
                <a:latin typeface="Times New Roman"/>
                <a:cs typeface="Times New Roman"/>
              </a:rPr>
              <a:t>for</a:t>
            </a:r>
            <a:r>
              <a:rPr sz="800" b="1" spc="-35" dirty="0">
                <a:solidFill>
                  <a:srgbClr val="2E5496"/>
                </a:solidFill>
                <a:latin typeface="Times New Roman"/>
                <a:cs typeface="Times New Roman"/>
              </a:rPr>
              <a:t> </a:t>
            </a:r>
            <a:r>
              <a:rPr sz="800" b="1" dirty="0">
                <a:solidFill>
                  <a:srgbClr val="2E5496"/>
                </a:solidFill>
                <a:latin typeface="Times New Roman"/>
                <a:cs typeface="Times New Roman"/>
              </a:rPr>
              <a:t>my child</a:t>
            </a:r>
            <a:r>
              <a:rPr sz="800" b="1" spc="-5" dirty="0">
                <a:solidFill>
                  <a:srgbClr val="2E5496"/>
                </a:solidFill>
                <a:latin typeface="Times New Roman"/>
                <a:cs typeface="Times New Roman"/>
              </a:rPr>
              <a:t> </a:t>
            </a:r>
            <a:r>
              <a:rPr sz="800" b="1" dirty="0">
                <a:solidFill>
                  <a:srgbClr val="2E5496"/>
                </a:solidFill>
                <a:latin typeface="Times New Roman"/>
                <a:cs typeface="Times New Roman"/>
              </a:rPr>
              <a:t>are</a:t>
            </a:r>
            <a:r>
              <a:rPr sz="800" b="1" spc="-35" dirty="0">
                <a:solidFill>
                  <a:srgbClr val="2E5496"/>
                </a:solidFill>
                <a:latin typeface="Times New Roman"/>
                <a:cs typeface="Times New Roman"/>
              </a:rPr>
              <a:t> </a:t>
            </a:r>
            <a:r>
              <a:rPr sz="800" b="1" spc="-10" dirty="0">
                <a:solidFill>
                  <a:srgbClr val="2E5496"/>
                </a:solidFill>
                <a:latin typeface="Times New Roman"/>
                <a:cs typeface="Times New Roman"/>
              </a:rPr>
              <a:t>reasonable</a:t>
            </a:r>
            <a:endParaRPr sz="800">
              <a:latin typeface="Times New Roman"/>
              <a:cs typeface="Times New Roman"/>
            </a:endParaRPr>
          </a:p>
        </p:txBody>
      </p:sp>
    </p:spTree>
    <p:extLst>
      <p:ext uri="{BB962C8B-B14F-4D97-AF65-F5344CB8AC3E}">
        <p14:creationId xmlns:p14="http://schemas.microsoft.com/office/powerpoint/2010/main" val="2776428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1568</Words>
  <Application>Microsoft Macintosh PowerPoint</Application>
  <PresentationFormat>Widescreen</PresentationFormat>
  <Paragraphs>175</Paragraphs>
  <Slides>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Aptos Narrow</vt:lpstr>
      <vt:lpstr>Arial</vt:lpstr>
      <vt:lpstr>Calibri</vt:lpstr>
      <vt:lpstr>Calibri Light</vt:lpstr>
      <vt:lpstr>Museo Sans 300</vt:lpstr>
      <vt:lpstr>Museo Sans 500</vt:lpstr>
      <vt:lpstr>Museo Sans 700</vt:lpstr>
      <vt:lpstr>Times New Roman</vt:lpstr>
      <vt:lpstr>Office Theme</vt:lpstr>
      <vt:lpstr>PowerPoint Presentation</vt:lpstr>
      <vt:lpstr>Evaluation of a Comprehensive Serial Casting Program for Long-term Correction of Equinus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Ortiz</dc:creator>
  <cp:lastModifiedBy>Corrine Marconi</cp:lastModifiedBy>
  <cp:revision>30</cp:revision>
  <dcterms:created xsi:type="dcterms:W3CDTF">2023-01-26T16:52:52Z</dcterms:created>
  <dcterms:modified xsi:type="dcterms:W3CDTF">2025-04-10T20:34:14Z</dcterms:modified>
</cp:coreProperties>
</file>